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24"/>
  </p:notesMasterIdLst>
  <p:sldIdLst>
    <p:sldId id="256" r:id="rId2"/>
    <p:sldId id="283" r:id="rId3"/>
    <p:sldId id="259" r:id="rId4"/>
    <p:sldId id="289" r:id="rId5"/>
    <p:sldId id="278" r:id="rId6"/>
    <p:sldId id="282" r:id="rId7"/>
    <p:sldId id="257" r:id="rId8"/>
    <p:sldId id="279" r:id="rId9"/>
    <p:sldId id="281" r:id="rId10"/>
    <p:sldId id="280" r:id="rId11"/>
    <p:sldId id="285" r:id="rId12"/>
    <p:sldId id="291" r:id="rId13"/>
    <p:sldId id="290" r:id="rId14"/>
    <p:sldId id="265" r:id="rId15"/>
    <p:sldId id="287" r:id="rId16"/>
    <p:sldId id="274" r:id="rId17"/>
    <p:sldId id="275" r:id="rId18"/>
    <p:sldId id="270" r:id="rId19"/>
    <p:sldId id="286" r:id="rId20"/>
    <p:sldId id="288" r:id="rId21"/>
    <p:sldId id="277"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p:restoredTop sz="91156"/>
  </p:normalViewPr>
  <p:slideViewPr>
    <p:cSldViewPr snapToGrid="0">
      <p:cViewPr varScale="1">
        <p:scale>
          <a:sx n="116" d="100"/>
          <a:sy n="116" d="100"/>
        </p:scale>
        <p:origin x="8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7D785-44F3-4A49-A40B-A52AFC5154F9}" type="datetimeFigureOut">
              <a:rPr lang="en-US" smtClean="0"/>
              <a:t>8/1/23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D7550-560F-C84B-98A8-A988965D9BD9}" type="slidenum">
              <a:rPr lang="en-US" smtClean="0"/>
              <a:t>‹#›</a:t>
            </a:fld>
            <a:endParaRPr lang="en-US"/>
          </a:p>
        </p:txBody>
      </p:sp>
    </p:spTree>
    <p:extLst>
      <p:ext uri="{BB962C8B-B14F-4D97-AF65-F5344CB8AC3E}">
        <p14:creationId xmlns:p14="http://schemas.microsoft.com/office/powerpoint/2010/main" val="108136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view project details</a:t>
            </a:r>
          </a:p>
        </p:txBody>
      </p:sp>
      <p:sp>
        <p:nvSpPr>
          <p:cNvPr id="4" name="Slide Number Placeholder 3"/>
          <p:cNvSpPr>
            <a:spLocks noGrp="1"/>
          </p:cNvSpPr>
          <p:nvPr>
            <p:ph type="sldNum" sz="quarter" idx="5"/>
          </p:nvPr>
        </p:nvSpPr>
        <p:spPr/>
        <p:txBody>
          <a:bodyPr/>
          <a:lstStyle/>
          <a:p>
            <a:fld id="{469D7550-560F-C84B-98A8-A988965D9BD9}" type="slidenum">
              <a:rPr lang="en-US" smtClean="0"/>
              <a:t>3</a:t>
            </a:fld>
            <a:endParaRPr lang="en-US"/>
          </a:p>
        </p:txBody>
      </p:sp>
    </p:spTree>
    <p:extLst>
      <p:ext uri="{BB962C8B-B14F-4D97-AF65-F5344CB8AC3E}">
        <p14:creationId xmlns:p14="http://schemas.microsoft.com/office/powerpoint/2010/main" val="663836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14</a:t>
            </a:fld>
            <a:endParaRPr lang="en-US"/>
          </a:p>
        </p:txBody>
      </p:sp>
    </p:spTree>
    <p:extLst>
      <p:ext uri="{BB962C8B-B14F-4D97-AF65-F5344CB8AC3E}">
        <p14:creationId xmlns:p14="http://schemas.microsoft.com/office/powerpoint/2010/main" val="239026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15</a:t>
            </a:fld>
            <a:endParaRPr lang="en-US"/>
          </a:p>
        </p:txBody>
      </p:sp>
    </p:spTree>
    <p:extLst>
      <p:ext uri="{BB962C8B-B14F-4D97-AF65-F5344CB8AC3E}">
        <p14:creationId xmlns:p14="http://schemas.microsoft.com/office/powerpoint/2010/main" val="1187884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17</a:t>
            </a:fld>
            <a:endParaRPr lang="en-US"/>
          </a:p>
        </p:txBody>
      </p:sp>
    </p:spTree>
    <p:extLst>
      <p:ext uri="{BB962C8B-B14F-4D97-AF65-F5344CB8AC3E}">
        <p14:creationId xmlns:p14="http://schemas.microsoft.com/office/powerpoint/2010/main" val="166549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18</a:t>
            </a:fld>
            <a:endParaRPr lang="en-US"/>
          </a:p>
        </p:txBody>
      </p:sp>
    </p:spTree>
    <p:extLst>
      <p:ext uri="{BB962C8B-B14F-4D97-AF65-F5344CB8AC3E}">
        <p14:creationId xmlns:p14="http://schemas.microsoft.com/office/powerpoint/2010/main" val="2270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19</a:t>
            </a:fld>
            <a:endParaRPr lang="en-US"/>
          </a:p>
        </p:txBody>
      </p:sp>
    </p:spTree>
    <p:extLst>
      <p:ext uri="{BB962C8B-B14F-4D97-AF65-F5344CB8AC3E}">
        <p14:creationId xmlns:p14="http://schemas.microsoft.com/office/powerpoint/2010/main" val="24587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20</a:t>
            </a:fld>
            <a:endParaRPr lang="en-US"/>
          </a:p>
        </p:txBody>
      </p:sp>
    </p:spTree>
    <p:extLst>
      <p:ext uri="{BB962C8B-B14F-4D97-AF65-F5344CB8AC3E}">
        <p14:creationId xmlns:p14="http://schemas.microsoft.com/office/powerpoint/2010/main" val="3109391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8/1/23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44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323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8/1/23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86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675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23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37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086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470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8/1/23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26932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653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975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8/1/23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52417349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7" r:id="rId6"/>
    <p:sldLayoutId id="2147483822" r:id="rId7"/>
    <p:sldLayoutId id="2147483823" r:id="rId8"/>
    <p:sldLayoutId id="2147483824" r:id="rId9"/>
    <p:sldLayoutId id="2147483826" r:id="rId10"/>
    <p:sldLayoutId id="2147483825"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s-4376-cyberminer.herokuapp.com/search?query=&amp;query_type=OR&amp;sort_order=counter&amp;per_page=50&amp;commit=Search"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github.com/tyharg/CS-4376/tree/main/test"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27" name="Oval 26">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3C672FD-9D1D-164B-6470-7C7919014DFE}"/>
              </a:ext>
            </a:extLst>
          </p:cNvPr>
          <p:cNvSpPr>
            <a:spLocks noGrp="1"/>
          </p:cNvSpPr>
          <p:nvPr>
            <p:ph type="ctrTitle"/>
          </p:nvPr>
        </p:nvSpPr>
        <p:spPr>
          <a:xfrm>
            <a:off x="7486648" y="768334"/>
            <a:ext cx="4025901" cy="2866405"/>
          </a:xfrm>
        </p:spPr>
        <p:txBody>
          <a:bodyPr>
            <a:normAutofit/>
          </a:bodyPr>
          <a:lstStyle/>
          <a:p>
            <a:pPr rtl="0">
              <a:spcBef>
                <a:spcPts val="0"/>
              </a:spcBef>
              <a:spcAft>
                <a:spcPts val="0"/>
              </a:spcAft>
            </a:pPr>
            <a:r>
              <a:rPr lang="en-US" sz="4000" b="0" i="0" dirty="0">
                <a:effectLst/>
                <a:latin typeface="Lato" panose="020F0502020204030203" pitchFamily="34" charset="0"/>
                <a:ea typeface="Lato" panose="020F0502020204030203" pitchFamily="34" charset="0"/>
                <a:cs typeface="Lato" panose="020F0502020204030203" pitchFamily="34" charset="0"/>
              </a:rPr>
              <a:t>Final Project:</a:t>
            </a:r>
            <a:br>
              <a:rPr lang="en-US" sz="4000" b="0" i="0" dirty="0">
                <a:effectLst/>
                <a:latin typeface="Lato" panose="020F0502020204030203" pitchFamily="34" charset="0"/>
                <a:ea typeface="Lato" panose="020F0502020204030203" pitchFamily="34" charset="0"/>
                <a:cs typeface="Lato" panose="020F0502020204030203" pitchFamily="34" charset="0"/>
              </a:rPr>
            </a:br>
            <a:r>
              <a:rPr lang="en-US" sz="4000" b="0" i="0" dirty="0">
                <a:effectLst/>
                <a:latin typeface="Lato" panose="020F0502020204030203" pitchFamily="34" charset="0"/>
                <a:ea typeface="Lato" panose="020F0502020204030203" pitchFamily="34" charset="0"/>
                <a:cs typeface="Lato" panose="020F0502020204030203" pitchFamily="34" charset="0"/>
              </a:rPr>
              <a:t>Phase 1</a:t>
            </a:r>
            <a:endParaRPr lang="en-US" sz="13800" dirty="0">
              <a:latin typeface="Lato" panose="020F0502020204030203" pitchFamily="34" charset="0"/>
              <a:ea typeface="Lato" panose="020F0502020204030203" pitchFamily="34" charset="0"/>
              <a:cs typeface="Lato" panose="020F0502020204030203" pitchFamily="34" charset="0"/>
            </a:endParaRPr>
          </a:p>
        </p:txBody>
      </p:sp>
      <p:sp>
        <p:nvSpPr>
          <p:cNvPr id="3" name="Subtitle 2">
            <a:extLst>
              <a:ext uri="{FF2B5EF4-FFF2-40B4-BE49-F238E27FC236}">
                <a16:creationId xmlns:a16="http://schemas.microsoft.com/office/drawing/2014/main" id="{53374C96-A0BD-CFC0-D289-FFCF98CCCC25}"/>
              </a:ext>
            </a:extLst>
          </p:cNvPr>
          <p:cNvSpPr>
            <a:spLocks noGrp="1"/>
          </p:cNvSpPr>
          <p:nvPr>
            <p:ph type="subTitle" idx="1"/>
          </p:nvPr>
        </p:nvSpPr>
        <p:spPr>
          <a:xfrm>
            <a:off x="7883233" y="2377851"/>
            <a:ext cx="3232729" cy="3473799"/>
          </a:xfrm>
        </p:spPr>
        <p:txBody>
          <a:bodyPr>
            <a:normAutofit/>
          </a:bodyPr>
          <a:lstStyle/>
          <a:p>
            <a:pPr rtl="0">
              <a:spcBef>
                <a:spcPts val="0"/>
              </a:spcBef>
              <a:spcAft>
                <a:spcPts val="0"/>
              </a:spcAft>
            </a:pPr>
            <a:r>
              <a:rPr lang="en-US" b="1" i="0" u="none" strike="noStrike" dirty="0">
                <a:effectLst/>
                <a:latin typeface="Lato" panose="020F0502020204030203" pitchFamily="34" charset="0"/>
              </a:rPr>
              <a:t>Team 1: </a:t>
            </a:r>
          </a:p>
          <a:p>
            <a:pPr rtl="0">
              <a:spcBef>
                <a:spcPts val="0"/>
              </a:spcBef>
              <a:spcAft>
                <a:spcPts val="0"/>
              </a:spcAft>
            </a:pPr>
            <a:r>
              <a:rPr lang="en-US" b="0" i="0" u="none" strike="noStrike" dirty="0" err="1">
                <a:effectLst/>
                <a:latin typeface="Lato" panose="020F0502020204030203" pitchFamily="34" charset="0"/>
              </a:rPr>
              <a:t>Areebah</a:t>
            </a:r>
            <a:r>
              <a:rPr lang="en-US" b="0" i="0" u="none" strike="noStrike" dirty="0">
                <a:effectLst/>
                <a:latin typeface="Lato" panose="020F0502020204030203" pitchFamily="34" charset="0"/>
              </a:rPr>
              <a:t> Fatima </a:t>
            </a:r>
          </a:p>
          <a:p>
            <a:pPr rtl="0">
              <a:spcBef>
                <a:spcPts val="0"/>
              </a:spcBef>
              <a:spcAft>
                <a:spcPts val="0"/>
              </a:spcAft>
            </a:pPr>
            <a:r>
              <a:rPr lang="en-US" b="0" i="0" u="none" strike="noStrike" dirty="0">
                <a:effectLst/>
                <a:latin typeface="Lato" panose="020F0502020204030203" pitchFamily="34" charset="0"/>
              </a:rPr>
              <a:t>Tyler Hargreaves </a:t>
            </a:r>
          </a:p>
          <a:p>
            <a:pPr rtl="0">
              <a:spcBef>
                <a:spcPts val="0"/>
              </a:spcBef>
              <a:spcAft>
                <a:spcPts val="0"/>
              </a:spcAft>
            </a:pPr>
            <a:r>
              <a:rPr lang="en-US" b="0" i="0" u="none" strike="noStrike" dirty="0">
                <a:effectLst/>
                <a:latin typeface="Lato" panose="020F0502020204030203" pitchFamily="34" charset="0"/>
              </a:rPr>
              <a:t>Darrien Kramer </a:t>
            </a:r>
          </a:p>
          <a:p>
            <a:pPr rtl="0">
              <a:spcBef>
                <a:spcPts val="0"/>
              </a:spcBef>
              <a:spcAft>
                <a:spcPts val="0"/>
              </a:spcAft>
            </a:pPr>
            <a:r>
              <a:rPr lang="en-US" b="0" i="0" u="none" strike="noStrike" dirty="0">
                <a:effectLst/>
                <a:latin typeface="Lato" panose="020F0502020204030203" pitchFamily="34" charset="0"/>
              </a:rPr>
              <a:t>Ilhaam Syed</a:t>
            </a:r>
          </a:p>
          <a:p>
            <a:pPr rtl="0">
              <a:spcBef>
                <a:spcPts val="0"/>
              </a:spcBef>
              <a:spcAft>
                <a:spcPts val="0"/>
              </a:spcAft>
            </a:pPr>
            <a:r>
              <a:rPr lang="en-US" b="0" i="0" u="none" strike="noStrike" dirty="0">
                <a:effectLst/>
                <a:latin typeface="Lato" panose="020F0502020204030203" pitchFamily="34" charset="0"/>
              </a:rPr>
              <a:t>Nathan </a:t>
            </a:r>
            <a:r>
              <a:rPr lang="en-US" b="0" i="0" u="none" strike="noStrike" dirty="0" err="1">
                <a:effectLst/>
                <a:latin typeface="Lato" panose="020F0502020204030203" pitchFamily="34" charset="0"/>
              </a:rPr>
              <a:t>Heindl</a:t>
            </a:r>
            <a:endParaRPr lang="en-US" b="0" i="0" u="none" strike="noStrike" dirty="0">
              <a:effectLst/>
              <a:latin typeface="Lato" panose="020F0502020204030203" pitchFamily="34" charset="0"/>
            </a:endParaRPr>
          </a:p>
          <a:p>
            <a:pPr rtl="0">
              <a:spcBef>
                <a:spcPts val="0"/>
              </a:spcBef>
              <a:spcAft>
                <a:spcPts val="0"/>
              </a:spcAft>
            </a:pPr>
            <a:r>
              <a:rPr lang="en-US" b="0" i="0" u="none" strike="noStrike" dirty="0">
                <a:effectLst/>
                <a:latin typeface="Lato" panose="020F0502020204030203" pitchFamily="34" charset="0"/>
              </a:rPr>
              <a:t>Matthew Bedford</a:t>
            </a:r>
            <a:endParaRPr lang="en-US" sz="2400" b="0" dirty="0">
              <a:effectLst/>
            </a:endParaRPr>
          </a:p>
          <a:p>
            <a:br>
              <a:rPr lang="en-US" dirty="0"/>
            </a:br>
            <a:endParaRPr lang="en-US" dirty="0"/>
          </a:p>
        </p:txBody>
      </p:sp>
      <p:pic>
        <p:nvPicPr>
          <p:cNvPr id="4" name="Picture 3" descr="Network Technology Background">
            <a:extLst>
              <a:ext uri="{FF2B5EF4-FFF2-40B4-BE49-F238E27FC236}">
                <a16:creationId xmlns:a16="http://schemas.microsoft.com/office/drawing/2014/main" id="{833243FB-5774-84AD-E4B6-64F961079E68}"/>
              </a:ext>
            </a:extLst>
          </p:cNvPr>
          <p:cNvPicPr>
            <a:picLocks noChangeAspect="1"/>
          </p:cNvPicPr>
          <p:nvPr/>
        </p:nvPicPr>
        <p:blipFill rotWithShape="1">
          <a:blip r:embed="rId2"/>
          <a:srcRect l="37315" r="3958" b="-2"/>
          <a:stretch/>
        </p:blipFill>
        <p:spPr>
          <a:xfrm>
            <a:off x="1" y="1"/>
            <a:ext cx="6914058" cy="6857999"/>
          </a:xfrm>
          <a:prstGeom prst="rect">
            <a:avLst/>
          </a:prstGeom>
        </p:spPr>
      </p:pic>
      <p:cxnSp>
        <p:nvCxnSpPr>
          <p:cNvPr id="35" name="Straight Connector 34">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534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9"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4" name="Straight Connector 63">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71674C35-B65F-258E-F938-4A5BA3CCE5CF}"/>
              </a:ext>
            </a:extLst>
          </p:cNvPr>
          <p:cNvSpPr txBox="1">
            <a:spLocks/>
          </p:cNvSpPr>
          <p:nvPr/>
        </p:nvSpPr>
        <p:spPr>
          <a:xfrm>
            <a:off x="7519620" y="983304"/>
            <a:ext cx="4133560" cy="2866405"/>
          </a:xfrm>
          <a:prstGeom prst="rect">
            <a:avLst/>
          </a:prstGeom>
        </p:spPr>
        <p:txBody>
          <a:bodyPr vert="horz" lIns="91440" tIns="45720" rIns="91440" bIns="45720" rtlCol="0" anchor="t">
            <a:normAutofit fontScale="925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en-US" sz="5000" dirty="0"/>
              <a:t>Stakeholder Class Diagram : Search Users</a:t>
            </a:r>
          </a:p>
        </p:txBody>
      </p:sp>
      <p:sp>
        <p:nvSpPr>
          <p:cNvPr id="2" name="TextBox 1">
            <a:extLst>
              <a:ext uri="{FF2B5EF4-FFF2-40B4-BE49-F238E27FC236}">
                <a16:creationId xmlns:a16="http://schemas.microsoft.com/office/drawing/2014/main" id="{D9034683-A5A5-9EE3-84B8-171F7A0081A4}"/>
              </a:ext>
            </a:extLst>
          </p:cNvPr>
          <p:cNvSpPr txBox="1"/>
          <p:nvPr/>
        </p:nvSpPr>
        <p:spPr>
          <a:xfrm>
            <a:off x="7519620" y="5956305"/>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pic>
        <p:nvPicPr>
          <p:cNvPr id="4" name="Picture 3" descr="A picture containing text, screenshot, parallel, rectangle&#10;&#10;Description automatically generated">
            <a:extLst>
              <a:ext uri="{FF2B5EF4-FFF2-40B4-BE49-F238E27FC236}">
                <a16:creationId xmlns:a16="http://schemas.microsoft.com/office/drawing/2014/main" id="{5F50CC8F-74D8-4672-BFCF-B66ED7EA75B7}"/>
              </a:ext>
            </a:extLst>
          </p:cNvPr>
          <p:cNvPicPr>
            <a:picLocks noChangeAspect="1"/>
          </p:cNvPicPr>
          <p:nvPr/>
        </p:nvPicPr>
        <p:blipFill>
          <a:blip r:embed="rId2"/>
          <a:stretch>
            <a:fillRect/>
          </a:stretch>
        </p:blipFill>
        <p:spPr>
          <a:xfrm>
            <a:off x="-1" y="0"/>
            <a:ext cx="5933441" cy="6858000"/>
          </a:xfrm>
          <a:prstGeom prst="rect">
            <a:avLst/>
          </a:prstGeom>
        </p:spPr>
      </p:pic>
    </p:spTree>
    <p:extLst>
      <p:ext uri="{BB962C8B-B14F-4D97-AF65-F5344CB8AC3E}">
        <p14:creationId xmlns:p14="http://schemas.microsoft.com/office/powerpoint/2010/main" val="322565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614869" y="355916"/>
            <a:ext cx="10003056" cy="1063244"/>
          </a:xfrm>
        </p:spPr>
        <p:txBody>
          <a:bodyPr vert="horz" lIns="91440" tIns="45720" rIns="91440" bIns="45720" rtlCol="0" anchor="t">
            <a:noAutofit/>
          </a:bodyPr>
          <a:lstStyle/>
          <a:p>
            <a:pPr>
              <a:lnSpc>
                <a:spcPct val="90000"/>
              </a:lnSpc>
              <a:spcAft>
                <a:spcPts val="0"/>
              </a:spcAft>
            </a:pPr>
            <a:r>
              <a:rPr lang="en-US" sz="3600" u="none" strike="noStrike" dirty="0">
                <a:effectLst/>
              </a:rPr>
              <a:t>Business Model Sequence Diagram</a:t>
            </a:r>
            <a:br>
              <a:rPr lang="en-US" sz="3600" dirty="0">
                <a:effectLst/>
              </a:rPr>
            </a:br>
            <a:endParaRPr lang="en-US" sz="3600" dirty="0"/>
          </a:p>
        </p:txBody>
      </p:sp>
      <p:sp>
        <p:nvSpPr>
          <p:cNvPr id="7" name="TextBox 6">
            <a:extLst>
              <a:ext uri="{FF2B5EF4-FFF2-40B4-BE49-F238E27FC236}">
                <a16:creationId xmlns:a16="http://schemas.microsoft.com/office/drawing/2014/main" id="{23976FE8-75CF-1CB8-AE23-34CE39CEB4B4}"/>
              </a:ext>
            </a:extLst>
          </p:cNvPr>
          <p:cNvSpPr txBox="1"/>
          <p:nvPr/>
        </p:nvSpPr>
        <p:spPr>
          <a:xfrm>
            <a:off x="3048828" y="2795596"/>
            <a:ext cx="6097656" cy="369332"/>
          </a:xfrm>
          <a:prstGeom prst="rect">
            <a:avLst/>
          </a:prstGeom>
          <a:noFill/>
        </p:spPr>
        <p:txBody>
          <a:bodyPr wrap="square">
            <a:spAutoFit/>
          </a:bodyPr>
          <a:lstStyle/>
          <a:p>
            <a:pPr>
              <a:spcAft>
                <a:spcPts val="600"/>
              </a:spcAft>
            </a:pPr>
            <a:r>
              <a:rPr lang="en-US" b="0" dirty="0">
                <a:effectLst/>
              </a:rPr>
              <a:t> </a:t>
            </a:r>
            <a:endParaRPr lang="en-US"/>
          </a:p>
        </p:txBody>
      </p:sp>
      <p:sp>
        <p:nvSpPr>
          <p:cNvPr id="13" name="TextBox 12">
            <a:extLst>
              <a:ext uri="{FF2B5EF4-FFF2-40B4-BE49-F238E27FC236}">
                <a16:creationId xmlns:a16="http://schemas.microsoft.com/office/drawing/2014/main" id="{2626ECB5-9DD2-AB5C-1477-1B59AD5ACCA2}"/>
              </a:ext>
            </a:extLst>
          </p:cNvPr>
          <p:cNvSpPr txBox="1"/>
          <p:nvPr/>
        </p:nvSpPr>
        <p:spPr>
          <a:xfrm>
            <a:off x="3734305" y="1005712"/>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sp>
        <p:nvSpPr>
          <p:cNvPr id="5" name="TextBox 4">
            <a:extLst>
              <a:ext uri="{FF2B5EF4-FFF2-40B4-BE49-F238E27FC236}">
                <a16:creationId xmlns:a16="http://schemas.microsoft.com/office/drawing/2014/main" id="{4EE6110A-4117-F941-CC1C-7CD30F4938A7}"/>
              </a:ext>
            </a:extLst>
          </p:cNvPr>
          <p:cNvSpPr txBox="1"/>
          <p:nvPr/>
        </p:nvSpPr>
        <p:spPr>
          <a:xfrm>
            <a:off x="4182275" y="1955362"/>
            <a:ext cx="2197683" cy="253916"/>
          </a:xfrm>
          <a:prstGeom prst="rect">
            <a:avLst/>
          </a:prstGeom>
          <a:noFill/>
        </p:spPr>
        <p:txBody>
          <a:bodyPr wrap="square" rtlCol="0">
            <a:spAutoFit/>
          </a:bodyPr>
          <a:lstStyle/>
          <a:p>
            <a:r>
              <a:rPr lang="en-US" sz="1050" u="sng" dirty="0"/>
              <a:t>Comet Crawler Business Model </a:t>
            </a:r>
          </a:p>
        </p:txBody>
      </p:sp>
      <p:pic>
        <p:nvPicPr>
          <p:cNvPr id="16" name="Picture 15" descr="A picture containing text, screenshot, diagram, line&#10;&#10;Description automatically generated">
            <a:extLst>
              <a:ext uri="{FF2B5EF4-FFF2-40B4-BE49-F238E27FC236}">
                <a16:creationId xmlns:a16="http://schemas.microsoft.com/office/drawing/2014/main" id="{09B061BA-F864-09BF-7A73-62DC12905DE7}"/>
              </a:ext>
            </a:extLst>
          </p:cNvPr>
          <p:cNvPicPr>
            <a:picLocks noChangeAspect="1"/>
          </p:cNvPicPr>
          <p:nvPr/>
        </p:nvPicPr>
        <p:blipFill>
          <a:blip r:embed="rId2"/>
          <a:stretch>
            <a:fillRect/>
          </a:stretch>
        </p:blipFill>
        <p:spPr>
          <a:xfrm>
            <a:off x="528320" y="2209278"/>
            <a:ext cx="9408160" cy="4292806"/>
          </a:xfrm>
          <a:prstGeom prst="rect">
            <a:avLst/>
          </a:prstGeom>
        </p:spPr>
      </p:pic>
    </p:spTree>
    <p:extLst>
      <p:ext uri="{BB962C8B-B14F-4D97-AF65-F5344CB8AC3E}">
        <p14:creationId xmlns:p14="http://schemas.microsoft.com/office/powerpoint/2010/main" val="3943207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A5EF-FED5-1854-8E3A-ED6B7E425F1F}"/>
              </a:ext>
            </a:extLst>
          </p:cNvPr>
          <p:cNvSpPr>
            <a:spLocks noGrp="1"/>
          </p:cNvSpPr>
          <p:nvPr>
            <p:ph type="title"/>
          </p:nvPr>
        </p:nvSpPr>
        <p:spPr>
          <a:xfrm>
            <a:off x="565149" y="224238"/>
            <a:ext cx="7335835" cy="1268984"/>
          </a:xfrm>
        </p:spPr>
        <p:txBody>
          <a:bodyPr>
            <a:normAutofit/>
          </a:bodyPr>
          <a:lstStyle/>
          <a:p>
            <a:r>
              <a:rPr lang="en-US" dirty="0"/>
              <a:t>Functional Requirements</a:t>
            </a:r>
          </a:p>
        </p:txBody>
      </p:sp>
      <p:sp>
        <p:nvSpPr>
          <p:cNvPr id="3" name="Content Placeholder 2">
            <a:extLst>
              <a:ext uri="{FF2B5EF4-FFF2-40B4-BE49-F238E27FC236}">
                <a16:creationId xmlns:a16="http://schemas.microsoft.com/office/drawing/2014/main" id="{42C633EB-6FC2-7F32-8B0B-E8E48E3368D4}"/>
              </a:ext>
            </a:extLst>
          </p:cNvPr>
          <p:cNvSpPr>
            <a:spLocks noGrp="1"/>
          </p:cNvSpPr>
          <p:nvPr>
            <p:ph idx="1"/>
          </p:nvPr>
        </p:nvSpPr>
        <p:spPr>
          <a:xfrm>
            <a:off x="565150" y="1073425"/>
            <a:ext cx="9483311" cy="5009323"/>
          </a:xfrm>
        </p:spPr>
        <p:txBody>
          <a:bodyPr>
            <a:normAutofit fontScale="70000" lnSpcReduction="20000"/>
          </a:bodyPr>
          <a:lstStyle/>
          <a:p>
            <a:pPr marL="0" indent="0">
              <a:buNone/>
            </a:pPr>
            <a:r>
              <a:rPr lang="en-US" sz="1500" dirty="0"/>
              <a:t>1F. </a:t>
            </a:r>
            <a:r>
              <a:rPr lang="en-US" sz="1500" b="1" dirty="0"/>
              <a:t>Case-sensitive Search: </a:t>
            </a:r>
            <a:r>
              <a:rPr lang="en-US" sz="1500" dirty="0"/>
              <a:t>The system shall store and retrieve the input exactly as provided, preserving case sensitivity.</a:t>
            </a:r>
          </a:p>
          <a:p>
            <a:pPr marL="0" indent="0">
              <a:buNone/>
            </a:pPr>
            <a:r>
              <a:rPr lang="en-US" sz="1500" dirty="0"/>
              <a:t>2F. </a:t>
            </a:r>
            <a:r>
              <a:rPr lang="en-US" sz="1500" b="1" dirty="0"/>
              <a:t>Hyperlink enforcement: </a:t>
            </a:r>
            <a:r>
              <a:rPr lang="en-US" sz="1500" dirty="0"/>
              <a:t>When a user clicks on a URL obtained from a query result, the system shall redirect the user to the corresponding website.</a:t>
            </a:r>
          </a:p>
          <a:p>
            <a:pPr marL="0" indent="0">
              <a:buNone/>
            </a:pPr>
            <a:r>
              <a:rPr lang="en-US" sz="1500" dirty="0"/>
              <a:t>3F. </a:t>
            </a:r>
            <a:r>
              <a:rPr lang="en-US" sz="1500" b="1" dirty="0"/>
              <a:t>Specifying OR/AND/NOT Search: </a:t>
            </a:r>
            <a:r>
              <a:rPr lang="en-US" sz="1500" dirty="0"/>
              <a:t>The system shall allow users to specify the search mode (OR, AND, or NOT) for keyword-based searches.</a:t>
            </a:r>
          </a:p>
          <a:p>
            <a:pPr marL="0" indent="0">
              <a:buNone/>
            </a:pPr>
            <a:r>
              <a:rPr lang="en-US" sz="1500" dirty="0"/>
              <a:t>4F. </a:t>
            </a:r>
            <a:r>
              <a:rPr lang="en-US" sz="1500" b="1" dirty="0"/>
              <a:t>Multiple search engines: </a:t>
            </a:r>
            <a:r>
              <a:rPr lang="en-US" sz="1500" dirty="0"/>
              <a:t>The system shall support the concurrent execution of multiple search engines.</a:t>
            </a:r>
          </a:p>
          <a:p>
            <a:pPr marL="0" indent="0">
              <a:buNone/>
            </a:pPr>
            <a:r>
              <a:rPr lang="en-US" sz="1500" dirty="0"/>
              <a:t>5F. </a:t>
            </a:r>
            <a:r>
              <a:rPr lang="en-US" sz="1500" b="1" dirty="0"/>
              <a:t>Purging of out-of-date URLs and descriptions: </a:t>
            </a:r>
            <a:r>
              <a:rPr lang="en-US" sz="1500" dirty="0"/>
              <a:t>The system shall provide functionality to delete outdated URLs and their corresponding descriptions from the database.</a:t>
            </a:r>
          </a:p>
          <a:p>
            <a:pPr marL="0" indent="0">
              <a:buNone/>
            </a:pPr>
            <a:r>
              <a:rPr lang="en-US" sz="1500" dirty="0"/>
              <a:t>6F. </a:t>
            </a:r>
            <a:r>
              <a:rPr lang="en-US" sz="1500" b="1" dirty="0"/>
              <a:t>Query result listing options: </a:t>
            </a:r>
            <a:r>
              <a:rPr lang="en-US" sz="1500" dirty="0"/>
              <a:t>The system shall offer the ability to list query results in ascending alphabetical order, most frequently accessed order, or based on payment preferences.</a:t>
            </a:r>
          </a:p>
          <a:p>
            <a:pPr marL="0" indent="0">
              <a:buNone/>
            </a:pPr>
            <a:r>
              <a:rPr lang="en-US" sz="1500" dirty="0"/>
              <a:t>7F. </a:t>
            </a:r>
            <a:r>
              <a:rPr lang="en-US" sz="1500" b="1" dirty="0"/>
              <a:t>Customizable result display and navigation: </a:t>
            </a:r>
            <a:r>
              <a:rPr lang="en-US" sz="1500" dirty="0"/>
              <a:t>The system shall allow users to set the number of results displayed per page and provide navigation functionality between pages.</a:t>
            </a:r>
          </a:p>
          <a:p>
            <a:pPr marL="0" indent="0">
              <a:buNone/>
            </a:pPr>
            <a:r>
              <a:rPr lang="en-US" sz="1500" dirty="0"/>
              <a:t>8F. </a:t>
            </a:r>
            <a:r>
              <a:rPr lang="en-US" sz="1500" b="1" dirty="0"/>
              <a:t>Autofill with error correction: </a:t>
            </a:r>
            <a:r>
              <a:rPr lang="en-US" sz="1500" dirty="0"/>
              <a:t>The system shall automatically provide autofill suggestions while correcting typographical errors.</a:t>
            </a:r>
          </a:p>
          <a:p>
            <a:pPr marL="0" indent="0">
              <a:buNone/>
            </a:pPr>
            <a:r>
              <a:rPr lang="en-US" sz="1500" dirty="0"/>
              <a:t>9F. </a:t>
            </a:r>
            <a:r>
              <a:rPr lang="en-US" sz="1500" b="1" dirty="0"/>
              <a:t>Symbol filtering based on user configuration: </a:t>
            </a:r>
            <a:r>
              <a:rPr lang="en-US" sz="1500" dirty="0"/>
              <a:t>The system shall filter out symbols that are not considered meaningful, according to user-configured settings.</a:t>
            </a:r>
          </a:p>
          <a:p>
            <a:pPr marL="0" indent="0">
              <a:buNone/>
            </a:pPr>
            <a:r>
              <a:rPr lang="en-US" sz="1500" dirty="0"/>
              <a:t>10F. </a:t>
            </a:r>
            <a:r>
              <a:rPr lang="en-US" sz="1500" b="1" dirty="0"/>
              <a:t>Sponsored Web Entries with Priority Display: </a:t>
            </a:r>
            <a:r>
              <a:rPr lang="en-US" sz="1500" dirty="0"/>
              <a:t>The system shall allow web entries to be designated as sponsored if an advertiser has made a payment for promotional purposes. Sponsored URLs shall be given priority in the display of query results, ensuring they are shown prominently before non-sponsored entries.</a:t>
            </a:r>
          </a:p>
          <a:p>
            <a:pPr marL="0" indent="0">
              <a:buNone/>
            </a:pPr>
            <a:r>
              <a:rPr lang="en-US" sz="1500" dirty="0"/>
              <a:t>11F. </a:t>
            </a:r>
            <a:r>
              <a:rPr lang="en-US" sz="1500" b="1" dirty="0"/>
              <a:t>Search Query Result List: </a:t>
            </a:r>
            <a:r>
              <a:rPr lang="en-US" sz="1500" dirty="0"/>
              <a:t>The system shall provide users with the ability to input a search query, and upon submission, generate and display a list of URL entries as the output, based on the search query.</a:t>
            </a:r>
          </a:p>
          <a:p>
            <a:pPr marL="0" indent="0">
              <a:buNone/>
            </a:pPr>
            <a:r>
              <a:rPr lang="en-US" sz="1500" dirty="0"/>
              <a:t>12F. </a:t>
            </a:r>
            <a:r>
              <a:rPr lang="en-US" sz="1500" b="1" dirty="0"/>
              <a:t>Parsing and Filtering of User Input Queries: </a:t>
            </a:r>
            <a:r>
              <a:rPr lang="en-US" sz="1500" dirty="0"/>
              <a:t>The system shall parse user input queries to extract relevant keywords while ignoring specified filter characters. The extracted keywords shall be utilized to generate the resulting output list of URL entries.</a:t>
            </a:r>
          </a:p>
          <a:p>
            <a:pPr marL="0" indent="0">
              <a:buNone/>
            </a:pPr>
            <a:r>
              <a:rPr lang="en-US" sz="1500" dirty="0"/>
              <a:t>13F. </a:t>
            </a:r>
            <a:r>
              <a:rPr lang="en-US" sz="1500" b="1" dirty="0"/>
              <a:t>URL Entry Management: </a:t>
            </a:r>
            <a:r>
              <a:rPr lang="en-US" sz="1500" dirty="0"/>
              <a:t>The system shall provide specific users with the ability to add, modify, delete, and promote URL entries. These privileged users shall have the necessary access and permissions to perform these actions on the URL entries within the system. This privileged user functionality must be implemented during the second iteration of the project.</a:t>
            </a:r>
          </a:p>
          <a:p>
            <a:pPr marL="0" indent="0">
              <a:buNone/>
            </a:pPr>
            <a:endParaRPr lang="en-US" sz="800" dirty="0">
              <a:solidFill>
                <a:srgbClr val="000000"/>
              </a:solidFill>
              <a:effectLst/>
              <a:latin typeface="Times"/>
            </a:endParaRPr>
          </a:p>
        </p:txBody>
      </p:sp>
    </p:spTree>
    <p:extLst>
      <p:ext uri="{BB962C8B-B14F-4D97-AF65-F5344CB8AC3E}">
        <p14:creationId xmlns:p14="http://schemas.microsoft.com/office/powerpoint/2010/main" val="1166952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A5EF-FED5-1854-8E3A-ED6B7E425F1F}"/>
              </a:ext>
            </a:extLst>
          </p:cNvPr>
          <p:cNvSpPr>
            <a:spLocks noGrp="1"/>
          </p:cNvSpPr>
          <p:nvPr>
            <p:ph type="title"/>
          </p:nvPr>
        </p:nvSpPr>
        <p:spPr>
          <a:xfrm>
            <a:off x="565149" y="224238"/>
            <a:ext cx="7335835" cy="1268984"/>
          </a:xfrm>
        </p:spPr>
        <p:txBody>
          <a:bodyPr>
            <a:normAutofit fontScale="90000"/>
          </a:bodyPr>
          <a:lstStyle/>
          <a:p>
            <a:r>
              <a:rPr lang="en-US" dirty="0"/>
              <a:t>Non-Functional Requirements</a:t>
            </a:r>
          </a:p>
        </p:txBody>
      </p:sp>
      <p:sp>
        <p:nvSpPr>
          <p:cNvPr id="3" name="Content Placeholder 2">
            <a:extLst>
              <a:ext uri="{FF2B5EF4-FFF2-40B4-BE49-F238E27FC236}">
                <a16:creationId xmlns:a16="http://schemas.microsoft.com/office/drawing/2014/main" id="{42C633EB-6FC2-7F32-8B0B-E8E48E3368D4}"/>
              </a:ext>
            </a:extLst>
          </p:cNvPr>
          <p:cNvSpPr>
            <a:spLocks noGrp="1"/>
          </p:cNvSpPr>
          <p:nvPr>
            <p:ph idx="1"/>
          </p:nvPr>
        </p:nvSpPr>
        <p:spPr>
          <a:xfrm>
            <a:off x="565150" y="1073426"/>
            <a:ext cx="7335835" cy="4707466"/>
          </a:xfrm>
        </p:spPr>
        <p:txBody>
          <a:bodyPr>
            <a:normAutofit/>
          </a:bodyPr>
          <a:lstStyle/>
          <a:p>
            <a:pPr marL="0" indent="0">
              <a:buNone/>
            </a:pPr>
            <a:r>
              <a:rPr lang="en-US" sz="1500" dirty="0"/>
              <a:t>1N. </a:t>
            </a:r>
            <a:r>
              <a:rPr lang="en-US" sz="1500" b="1" dirty="0"/>
              <a:t>Performance:</a:t>
            </a:r>
            <a:r>
              <a:rPr lang="en-US" sz="1500" dirty="0"/>
              <a:t> The Comet Crawler system shall provide fast and efficient search results, ensuring minimal response times even when handling many concurrent user requests.</a:t>
            </a:r>
          </a:p>
          <a:p>
            <a:pPr marL="0" indent="0">
              <a:buNone/>
            </a:pPr>
            <a:r>
              <a:rPr lang="en-US" sz="1500" dirty="0"/>
              <a:t>2N. </a:t>
            </a:r>
            <a:r>
              <a:rPr lang="en-US" sz="1500" b="1" dirty="0"/>
              <a:t>Compatibility and Portability: </a:t>
            </a:r>
            <a:r>
              <a:rPr lang="en-US" sz="1500" dirty="0"/>
              <a:t>The Comet Crawler system shall be compatible with commonly used web browsers, ensuring proper functionality and consistent user experience across different browser versions. It should adhere to web standards and compatibility guidelines.</a:t>
            </a:r>
          </a:p>
          <a:p>
            <a:pPr marL="0" indent="0">
              <a:buNone/>
            </a:pPr>
            <a:r>
              <a:rPr lang="en-US" sz="1500" dirty="0"/>
              <a:t>3N. </a:t>
            </a:r>
            <a:r>
              <a:rPr lang="en-US" sz="1500" b="1" dirty="0"/>
              <a:t>Usability:</a:t>
            </a:r>
            <a:r>
              <a:rPr lang="en-US" sz="1500" dirty="0"/>
              <a:t> The Comet Crawler system shall have a user-friendly interface, providing a seamless and intuitive search experience for users. It should be accessible across different devices and platforms.</a:t>
            </a:r>
          </a:p>
          <a:p>
            <a:pPr marL="0" indent="0">
              <a:buNone/>
            </a:pPr>
            <a:r>
              <a:rPr lang="en-US" sz="1500" dirty="0"/>
              <a:t>4N. </a:t>
            </a:r>
            <a:r>
              <a:rPr lang="en-US" sz="1500" b="1" dirty="0"/>
              <a:t>Error-Handling: </a:t>
            </a:r>
            <a:r>
              <a:rPr lang="en-US" sz="1500" dirty="0"/>
              <a:t>The Comet Crawler system shall implement comprehensive error handling mechanisms to handle exceptions and provide informative error messages to users. </a:t>
            </a:r>
          </a:p>
          <a:p>
            <a:pPr marL="0" indent="0">
              <a:buNone/>
            </a:pPr>
            <a:r>
              <a:rPr lang="en-US" sz="1500" dirty="0"/>
              <a:t>5N. </a:t>
            </a:r>
            <a:r>
              <a:rPr lang="en-US" sz="1500" b="1" dirty="0"/>
              <a:t>Reliability: </a:t>
            </a:r>
            <a:r>
              <a:rPr lang="en-US" sz="1500" dirty="0"/>
              <a:t>The Comet Crawler shall be highly reliable, providing consistent and uninterrupted search functionality to users. It should minimize system failures and errors, ensuring reliable access to search capabilities and delivering accurate results.</a:t>
            </a:r>
          </a:p>
          <a:p>
            <a:endParaRPr lang="en-US" sz="160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374358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75" name="Group 7174">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7176" name="Oval 7175">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78"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79" name="Oval 7178">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Oval 7179">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Oval 7180">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83"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84" name="Oval 7183">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Oval 7184">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Oval 7185">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7" name="Oval 7186">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8"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89"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0" name="Oval 7189">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1" name="Oval 7190">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2" name="Oval 7191">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3"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4"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5"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6"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7"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8"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9"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7201" name="Straight Connector 7200">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7203" name="Rectangle 720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05" name="Group 7204">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7206" name="Oval 7205">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7"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08"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09"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10"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11"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12"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Title 1">
            <a:extLst>
              <a:ext uri="{FF2B5EF4-FFF2-40B4-BE49-F238E27FC236}">
                <a16:creationId xmlns:a16="http://schemas.microsoft.com/office/drawing/2014/main" id="{71674C35-B65F-258E-F938-4A5BA3CCE5CF}"/>
              </a:ext>
            </a:extLst>
          </p:cNvPr>
          <p:cNvSpPr txBox="1">
            <a:spLocks/>
          </p:cNvSpPr>
          <p:nvPr/>
        </p:nvSpPr>
        <p:spPr>
          <a:xfrm>
            <a:off x="7540966" y="1214566"/>
            <a:ext cx="4025901" cy="286640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spcAft>
                <a:spcPts val="600"/>
              </a:spcAft>
            </a:pPr>
            <a:r>
              <a:rPr lang="en-US" sz="5400" dirty="0"/>
              <a:t>Use Case Diagram</a:t>
            </a:r>
          </a:p>
        </p:txBody>
      </p:sp>
      <p:cxnSp>
        <p:nvCxnSpPr>
          <p:cNvPr id="7214" name="Straight Connector 7213">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22E3E64-BD4B-576A-FF41-8C96407C756A}"/>
              </a:ext>
            </a:extLst>
          </p:cNvPr>
          <p:cNvSpPr txBox="1"/>
          <p:nvPr/>
        </p:nvSpPr>
        <p:spPr>
          <a:xfrm>
            <a:off x="7599651" y="5790026"/>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Requirements</a:t>
            </a:r>
          </a:p>
        </p:txBody>
      </p:sp>
      <p:pic>
        <p:nvPicPr>
          <p:cNvPr id="8" name="Picture 7" descr="A picture containing text, diagram, line, design&#10;&#10;Description automatically generated">
            <a:extLst>
              <a:ext uri="{FF2B5EF4-FFF2-40B4-BE49-F238E27FC236}">
                <a16:creationId xmlns:a16="http://schemas.microsoft.com/office/drawing/2014/main" id="{66E6D707-297B-27D8-82D0-7852A71A9A56}"/>
              </a:ext>
            </a:extLst>
          </p:cNvPr>
          <p:cNvPicPr>
            <a:picLocks noChangeAspect="1"/>
          </p:cNvPicPr>
          <p:nvPr/>
        </p:nvPicPr>
        <p:blipFill>
          <a:blip r:embed="rId3"/>
          <a:stretch>
            <a:fillRect/>
          </a:stretch>
        </p:blipFill>
        <p:spPr>
          <a:xfrm>
            <a:off x="0" y="36165"/>
            <a:ext cx="6828360" cy="6858000"/>
          </a:xfrm>
          <a:prstGeom prst="rect">
            <a:avLst/>
          </a:prstGeom>
        </p:spPr>
      </p:pic>
      <p:pic>
        <p:nvPicPr>
          <p:cNvPr id="4" name="Picture 3" descr="A blue paper with black text&#10;&#10;Description automatically generated with low confidence">
            <a:extLst>
              <a:ext uri="{FF2B5EF4-FFF2-40B4-BE49-F238E27FC236}">
                <a16:creationId xmlns:a16="http://schemas.microsoft.com/office/drawing/2014/main" id="{C560D73F-A339-0EC4-E3A4-A5E8E945B446}"/>
              </a:ext>
            </a:extLst>
          </p:cNvPr>
          <p:cNvPicPr>
            <a:picLocks noChangeAspect="1"/>
          </p:cNvPicPr>
          <p:nvPr/>
        </p:nvPicPr>
        <p:blipFill>
          <a:blip r:embed="rId4"/>
          <a:stretch>
            <a:fillRect/>
          </a:stretch>
        </p:blipFill>
        <p:spPr>
          <a:xfrm>
            <a:off x="4842151" y="3711304"/>
            <a:ext cx="1927524" cy="1701931"/>
          </a:xfrm>
          <a:prstGeom prst="rect">
            <a:avLst/>
          </a:prstGeom>
        </p:spPr>
      </p:pic>
    </p:spTree>
    <p:extLst>
      <p:ext uri="{BB962C8B-B14F-4D97-AF65-F5344CB8AC3E}">
        <p14:creationId xmlns:p14="http://schemas.microsoft.com/office/powerpoint/2010/main" val="4152604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3102710" y="320284"/>
            <a:ext cx="10003056" cy="1063244"/>
          </a:xfrm>
        </p:spPr>
        <p:txBody>
          <a:bodyPr vert="horz" lIns="91440" tIns="45720" rIns="91440" bIns="45720" rtlCol="0" anchor="t">
            <a:noAutofit/>
          </a:bodyPr>
          <a:lstStyle/>
          <a:p>
            <a:pPr>
              <a:lnSpc>
                <a:spcPct val="90000"/>
              </a:lnSpc>
              <a:spcAft>
                <a:spcPts val="0"/>
              </a:spcAft>
            </a:pPr>
            <a:r>
              <a:rPr lang="en-US" sz="3600" dirty="0"/>
              <a:t>Use Case Template</a:t>
            </a:r>
          </a:p>
        </p:txBody>
      </p:sp>
      <p:sp>
        <p:nvSpPr>
          <p:cNvPr id="13" name="TextBox 12">
            <a:extLst>
              <a:ext uri="{FF2B5EF4-FFF2-40B4-BE49-F238E27FC236}">
                <a16:creationId xmlns:a16="http://schemas.microsoft.com/office/drawing/2014/main" id="{2626ECB5-9DD2-AB5C-1477-1B59AD5ACCA2}"/>
              </a:ext>
            </a:extLst>
          </p:cNvPr>
          <p:cNvSpPr txBox="1"/>
          <p:nvPr/>
        </p:nvSpPr>
        <p:spPr>
          <a:xfrm>
            <a:off x="3737878" y="963817"/>
            <a:ext cx="3553560" cy="261610"/>
          </a:xfrm>
          <a:prstGeom prst="rect">
            <a:avLst/>
          </a:prstGeom>
          <a:noFill/>
        </p:spPr>
        <p:txBody>
          <a:bodyPr wrap="square" rtlCol="0">
            <a:spAutoFit/>
          </a:bodyPr>
          <a:lstStyle/>
          <a:p>
            <a:r>
              <a:rPr lang="en-US" sz="1100" dirty="0">
                <a:cs typeface="Times New Roman" panose="02020603050405020304" pitchFamily="18" charset="0"/>
              </a:rPr>
              <a:t>These diagrams are a part of </a:t>
            </a:r>
            <a:r>
              <a:rPr lang="en-US" sz="1100" b="1" dirty="0">
                <a:cs typeface="Times New Roman" panose="02020603050405020304" pitchFamily="18" charset="0"/>
              </a:rPr>
              <a:t>Requirements</a:t>
            </a:r>
          </a:p>
        </p:txBody>
      </p:sp>
      <p:pic>
        <p:nvPicPr>
          <p:cNvPr id="3" name="Picture 2" descr="A picture containing text, screenshot, font, number&#10;&#10;Description automatically generated">
            <a:extLst>
              <a:ext uri="{FF2B5EF4-FFF2-40B4-BE49-F238E27FC236}">
                <a16:creationId xmlns:a16="http://schemas.microsoft.com/office/drawing/2014/main" id="{1FEA8DE4-27FB-9AE8-6CDC-740EBB6B5F51}"/>
              </a:ext>
            </a:extLst>
          </p:cNvPr>
          <p:cNvPicPr>
            <a:picLocks noChangeAspect="1"/>
          </p:cNvPicPr>
          <p:nvPr/>
        </p:nvPicPr>
        <p:blipFill>
          <a:blip r:embed="rId3"/>
          <a:stretch>
            <a:fillRect/>
          </a:stretch>
        </p:blipFill>
        <p:spPr>
          <a:xfrm>
            <a:off x="538709" y="1474979"/>
            <a:ext cx="2697226" cy="2426352"/>
          </a:xfrm>
          <a:prstGeom prst="rect">
            <a:avLst/>
          </a:prstGeom>
        </p:spPr>
      </p:pic>
      <p:pic>
        <p:nvPicPr>
          <p:cNvPr id="5" name="Picture 4" descr="A picture containing text, screenshot, font, number&#10;&#10;Description automatically generated">
            <a:extLst>
              <a:ext uri="{FF2B5EF4-FFF2-40B4-BE49-F238E27FC236}">
                <a16:creationId xmlns:a16="http://schemas.microsoft.com/office/drawing/2014/main" id="{40ACFB42-D592-7AB7-3960-9E18784E920B}"/>
              </a:ext>
            </a:extLst>
          </p:cNvPr>
          <p:cNvPicPr>
            <a:picLocks noChangeAspect="1"/>
          </p:cNvPicPr>
          <p:nvPr/>
        </p:nvPicPr>
        <p:blipFill>
          <a:blip r:embed="rId4"/>
          <a:stretch>
            <a:fillRect/>
          </a:stretch>
        </p:blipFill>
        <p:spPr>
          <a:xfrm>
            <a:off x="3737878" y="1474979"/>
            <a:ext cx="2697226" cy="2426352"/>
          </a:xfrm>
          <a:prstGeom prst="rect">
            <a:avLst/>
          </a:prstGeom>
        </p:spPr>
      </p:pic>
      <p:pic>
        <p:nvPicPr>
          <p:cNvPr id="7" name="Picture 6" descr="A picture containing text, screenshot, font, number&#10;&#10;Description automatically generated">
            <a:extLst>
              <a:ext uri="{FF2B5EF4-FFF2-40B4-BE49-F238E27FC236}">
                <a16:creationId xmlns:a16="http://schemas.microsoft.com/office/drawing/2014/main" id="{9D9218B4-0D2C-4F75-C45F-9EA0FDD25A47}"/>
              </a:ext>
            </a:extLst>
          </p:cNvPr>
          <p:cNvPicPr>
            <a:picLocks noChangeAspect="1"/>
          </p:cNvPicPr>
          <p:nvPr/>
        </p:nvPicPr>
        <p:blipFill>
          <a:blip r:embed="rId5"/>
          <a:stretch>
            <a:fillRect/>
          </a:stretch>
        </p:blipFill>
        <p:spPr>
          <a:xfrm>
            <a:off x="6937047" y="1474979"/>
            <a:ext cx="2697226" cy="2428560"/>
          </a:xfrm>
          <a:prstGeom prst="rect">
            <a:avLst/>
          </a:prstGeom>
        </p:spPr>
      </p:pic>
      <p:pic>
        <p:nvPicPr>
          <p:cNvPr id="10" name="Picture 9" descr="A picture containing text, screenshot, font, number&#10;&#10;Description automatically generated">
            <a:extLst>
              <a:ext uri="{FF2B5EF4-FFF2-40B4-BE49-F238E27FC236}">
                <a16:creationId xmlns:a16="http://schemas.microsoft.com/office/drawing/2014/main" id="{9650D22A-D242-609E-5D7A-11D56EF09ED2}"/>
              </a:ext>
            </a:extLst>
          </p:cNvPr>
          <p:cNvPicPr>
            <a:picLocks noChangeAspect="1"/>
          </p:cNvPicPr>
          <p:nvPr/>
        </p:nvPicPr>
        <p:blipFill>
          <a:blip r:embed="rId6"/>
          <a:stretch>
            <a:fillRect/>
          </a:stretch>
        </p:blipFill>
        <p:spPr>
          <a:xfrm>
            <a:off x="538709" y="4021034"/>
            <a:ext cx="2697226" cy="2426352"/>
          </a:xfrm>
          <a:prstGeom prst="rect">
            <a:avLst/>
          </a:prstGeom>
        </p:spPr>
      </p:pic>
      <p:pic>
        <p:nvPicPr>
          <p:cNvPr id="12" name="Picture 11" descr="A picture containing text, screenshot, font, number&#10;&#10;Description automatically generated">
            <a:extLst>
              <a:ext uri="{FF2B5EF4-FFF2-40B4-BE49-F238E27FC236}">
                <a16:creationId xmlns:a16="http://schemas.microsoft.com/office/drawing/2014/main" id="{DCCAF006-1143-6C1C-4FC9-EE3187ACEE3D}"/>
              </a:ext>
            </a:extLst>
          </p:cNvPr>
          <p:cNvPicPr>
            <a:picLocks noChangeAspect="1"/>
          </p:cNvPicPr>
          <p:nvPr/>
        </p:nvPicPr>
        <p:blipFill>
          <a:blip r:embed="rId7"/>
          <a:stretch>
            <a:fillRect/>
          </a:stretch>
        </p:blipFill>
        <p:spPr>
          <a:xfrm>
            <a:off x="3814842" y="4021034"/>
            <a:ext cx="2620262" cy="2426352"/>
          </a:xfrm>
          <a:prstGeom prst="rect">
            <a:avLst/>
          </a:prstGeom>
        </p:spPr>
      </p:pic>
      <p:pic>
        <p:nvPicPr>
          <p:cNvPr id="14" name="Picture 13" descr="A blue paper with black text&#10;&#10;Description automatically generated with low confidence">
            <a:extLst>
              <a:ext uri="{FF2B5EF4-FFF2-40B4-BE49-F238E27FC236}">
                <a16:creationId xmlns:a16="http://schemas.microsoft.com/office/drawing/2014/main" id="{15F28379-68E1-5BDA-FC17-B26A4CB63FF8}"/>
              </a:ext>
            </a:extLst>
          </p:cNvPr>
          <p:cNvPicPr>
            <a:picLocks noChangeAspect="1"/>
          </p:cNvPicPr>
          <p:nvPr/>
        </p:nvPicPr>
        <p:blipFill>
          <a:blip r:embed="rId8"/>
          <a:stretch>
            <a:fillRect/>
          </a:stretch>
        </p:blipFill>
        <p:spPr>
          <a:xfrm>
            <a:off x="7014011" y="4086442"/>
            <a:ext cx="1385401" cy="1405332"/>
          </a:xfrm>
          <a:prstGeom prst="rect">
            <a:avLst/>
          </a:prstGeom>
        </p:spPr>
      </p:pic>
      <p:pic>
        <p:nvPicPr>
          <p:cNvPr id="16" name="Picture 15" descr="A blue note with black text&#10;&#10;Description automatically generated with medium confidence">
            <a:extLst>
              <a:ext uri="{FF2B5EF4-FFF2-40B4-BE49-F238E27FC236}">
                <a16:creationId xmlns:a16="http://schemas.microsoft.com/office/drawing/2014/main" id="{FAC904B9-D8DE-05E9-F970-9E6C6763C74C}"/>
              </a:ext>
            </a:extLst>
          </p:cNvPr>
          <p:cNvPicPr>
            <a:picLocks noChangeAspect="1"/>
          </p:cNvPicPr>
          <p:nvPr/>
        </p:nvPicPr>
        <p:blipFill>
          <a:blip r:embed="rId9"/>
          <a:stretch>
            <a:fillRect/>
          </a:stretch>
        </p:blipFill>
        <p:spPr>
          <a:xfrm>
            <a:off x="8399412" y="4086442"/>
            <a:ext cx="1686697" cy="1375675"/>
          </a:xfrm>
          <a:prstGeom prst="rect">
            <a:avLst/>
          </a:prstGeom>
        </p:spPr>
      </p:pic>
    </p:spTree>
    <p:extLst>
      <p:ext uri="{BB962C8B-B14F-4D97-AF65-F5344CB8AC3E}">
        <p14:creationId xmlns:p14="http://schemas.microsoft.com/office/powerpoint/2010/main" val="3755156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2188944" y="331945"/>
            <a:ext cx="10003056" cy="1063244"/>
          </a:xfrm>
        </p:spPr>
        <p:txBody>
          <a:bodyPr vert="horz" lIns="91440" tIns="45720" rIns="91440" bIns="45720" rtlCol="0" anchor="t">
            <a:noAutofit/>
          </a:bodyPr>
          <a:lstStyle/>
          <a:p>
            <a:pPr>
              <a:lnSpc>
                <a:spcPct val="90000"/>
              </a:lnSpc>
              <a:spcAft>
                <a:spcPts val="0"/>
              </a:spcAft>
            </a:pPr>
            <a:r>
              <a:rPr lang="en-US" sz="3600" u="none" strike="noStrike" dirty="0">
                <a:effectLst/>
              </a:rPr>
              <a:t>System Sequence Diagrams</a:t>
            </a:r>
            <a:br>
              <a:rPr lang="en-US" sz="3600" dirty="0">
                <a:effectLst/>
              </a:rPr>
            </a:br>
            <a:endParaRPr lang="en-US" sz="3600" dirty="0"/>
          </a:p>
        </p:txBody>
      </p:sp>
      <p:sp>
        <p:nvSpPr>
          <p:cNvPr id="7" name="TextBox 6">
            <a:extLst>
              <a:ext uri="{FF2B5EF4-FFF2-40B4-BE49-F238E27FC236}">
                <a16:creationId xmlns:a16="http://schemas.microsoft.com/office/drawing/2014/main" id="{23976FE8-75CF-1CB8-AE23-34CE39CEB4B4}"/>
              </a:ext>
            </a:extLst>
          </p:cNvPr>
          <p:cNvSpPr txBox="1"/>
          <p:nvPr/>
        </p:nvSpPr>
        <p:spPr>
          <a:xfrm>
            <a:off x="3048828" y="2795596"/>
            <a:ext cx="6097656" cy="369332"/>
          </a:xfrm>
          <a:prstGeom prst="rect">
            <a:avLst/>
          </a:prstGeom>
          <a:noFill/>
        </p:spPr>
        <p:txBody>
          <a:bodyPr wrap="square">
            <a:spAutoFit/>
          </a:bodyPr>
          <a:lstStyle/>
          <a:p>
            <a:pPr>
              <a:spcAft>
                <a:spcPts val="600"/>
              </a:spcAft>
            </a:pPr>
            <a:r>
              <a:rPr lang="en-US" b="0" dirty="0">
                <a:effectLst/>
              </a:rPr>
              <a:t> </a:t>
            </a:r>
            <a:endParaRPr lang="en-US"/>
          </a:p>
        </p:txBody>
      </p:sp>
      <p:sp>
        <p:nvSpPr>
          <p:cNvPr id="13" name="TextBox 12">
            <a:extLst>
              <a:ext uri="{FF2B5EF4-FFF2-40B4-BE49-F238E27FC236}">
                <a16:creationId xmlns:a16="http://schemas.microsoft.com/office/drawing/2014/main" id="{2626ECB5-9DD2-AB5C-1477-1B59AD5ACCA2}"/>
              </a:ext>
            </a:extLst>
          </p:cNvPr>
          <p:cNvSpPr txBox="1"/>
          <p:nvPr/>
        </p:nvSpPr>
        <p:spPr>
          <a:xfrm>
            <a:off x="3901520" y="1005533"/>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Requirements</a:t>
            </a:r>
          </a:p>
        </p:txBody>
      </p:sp>
      <p:pic>
        <p:nvPicPr>
          <p:cNvPr id="3" name="Picture 2" descr="A diagram of a search engine&#10;&#10;Description automatically generated with medium confidence">
            <a:extLst>
              <a:ext uri="{FF2B5EF4-FFF2-40B4-BE49-F238E27FC236}">
                <a16:creationId xmlns:a16="http://schemas.microsoft.com/office/drawing/2014/main" id="{31DF3173-107C-D902-C800-487DA001C7F0}"/>
              </a:ext>
            </a:extLst>
          </p:cNvPr>
          <p:cNvPicPr>
            <a:picLocks noChangeAspect="1"/>
          </p:cNvPicPr>
          <p:nvPr/>
        </p:nvPicPr>
        <p:blipFill>
          <a:blip r:embed="rId2"/>
          <a:stretch>
            <a:fillRect/>
          </a:stretch>
        </p:blipFill>
        <p:spPr>
          <a:xfrm>
            <a:off x="976921" y="1395189"/>
            <a:ext cx="7772400" cy="4646071"/>
          </a:xfrm>
          <a:prstGeom prst="rect">
            <a:avLst/>
          </a:prstGeom>
        </p:spPr>
      </p:pic>
    </p:spTree>
    <p:extLst>
      <p:ext uri="{BB962C8B-B14F-4D97-AF65-F5344CB8AC3E}">
        <p14:creationId xmlns:p14="http://schemas.microsoft.com/office/powerpoint/2010/main" val="4147651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2289910" y="292032"/>
            <a:ext cx="10003056" cy="1063244"/>
          </a:xfrm>
        </p:spPr>
        <p:txBody>
          <a:bodyPr vert="horz" lIns="91440" tIns="45720" rIns="91440" bIns="45720" rtlCol="0" anchor="t">
            <a:noAutofit/>
          </a:bodyPr>
          <a:lstStyle/>
          <a:p>
            <a:pPr>
              <a:lnSpc>
                <a:spcPct val="90000"/>
              </a:lnSpc>
              <a:spcAft>
                <a:spcPts val="0"/>
              </a:spcAft>
            </a:pPr>
            <a:r>
              <a:rPr lang="en-US" sz="3600" u="none" strike="noStrike" dirty="0">
                <a:effectLst/>
              </a:rPr>
              <a:t>System Sequence Diagrams</a:t>
            </a:r>
            <a:br>
              <a:rPr lang="en-US" sz="3600" dirty="0">
                <a:effectLst/>
              </a:rPr>
            </a:br>
            <a:endParaRPr lang="en-US" sz="3600" dirty="0"/>
          </a:p>
        </p:txBody>
      </p:sp>
      <p:sp>
        <p:nvSpPr>
          <p:cNvPr id="13" name="TextBox 12">
            <a:extLst>
              <a:ext uri="{FF2B5EF4-FFF2-40B4-BE49-F238E27FC236}">
                <a16:creationId xmlns:a16="http://schemas.microsoft.com/office/drawing/2014/main" id="{2626ECB5-9DD2-AB5C-1477-1B59AD5ACCA2}"/>
              </a:ext>
            </a:extLst>
          </p:cNvPr>
          <p:cNvSpPr txBox="1"/>
          <p:nvPr/>
        </p:nvSpPr>
        <p:spPr>
          <a:xfrm>
            <a:off x="3737878" y="963817"/>
            <a:ext cx="3553560" cy="261610"/>
          </a:xfrm>
          <a:prstGeom prst="rect">
            <a:avLst/>
          </a:prstGeom>
          <a:noFill/>
        </p:spPr>
        <p:txBody>
          <a:bodyPr wrap="square" rtlCol="0">
            <a:spAutoFit/>
          </a:bodyPr>
          <a:lstStyle/>
          <a:p>
            <a:r>
              <a:rPr lang="en-US" sz="1100" dirty="0">
                <a:cs typeface="Times New Roman" panose="02020603050405020304" pitchFamily="18" charset="0"/>
              </a:rPr>
              <a:t>These diagrams are a part of </a:t>
            </a:r>
            <a:r>
              <a:rPr lang="en-US" sz="1100" b="1" dirty="0">
                <a:cs typeface="Times New Roman" panose="02020603050405020304" pitchFamily="18" charset="0"/>
              </a:rPr>
              <a:t>Requirements</a:t>
            </a:r>
          </a:p>
        </p:txBody>
      </p:sp>
      <p:pic>
        <p:nvPicPr>
          <p:cNvPr id="4" name="Picture 3" descr="A picture containing text, screenshot, line, font&#10;&#10;Description automatically generated">
            <a:extLst>
              <a:ext uri="{FF2B5EF4-FFF2-40B4-BE49-F238E27FC236}">
                <a16:creationId xmlns:a16="http://schemas.microsoft.com/office/drawing/2014/main" id="{AD33BE61-CFB9-1B4D-9070-26CD7CAB19E0}"/>
              </a:ext>
            </a:extLst>
          </p:cNvPr>
          <p:cNvPicPr>
            <a:picLocks noChangeAspect="1"/>
          </p:cNvPicPr>
          <p:nvPr/>
        </p:nvPicPr>
        <p:blipFill>
          <a:blip r:embed="rId3"/>
          <a:stretch>
            <a:fillRect/>
          </a:stretch>
        </p:blipFill>
        <p:spPr>
          <a:xfrm>
            <a:off x="538709" y="1803035"/>
            <a:ext cx="2707036" cy="1567452"/>
          </a:xfrm>
          <a:prstGeom prst="rect">
            <a:avLst/>
          </a:prstGeom>
        </p:spPr>
      </p:pic>
      <p:pic>
        <p:nvPicPr>
          <p:cNvPr id="9" name="Picture 8" descr="A picture containing text, screenshot, font, line&#10;&#10;Description automatically generated">
            <a:extLst>
              <a:ext uri="{FF2B5EF4-FFF2-40B4-BE49-F238E27FC236}">
                <a16:creationId xmlns:a16="http://schemas.microsoft.com/office/drawing/2014/main" id="{5C295F08-0477-8133-FE53-DE8FBEA41292}"/>
              </a:ext>
            </a:extLst>
          </p:cNvPr>
          <p:cNvPicPr>
            <a:picLocks noChangeAspect="1"/>
          </p:cNvPicPr>
          <p:nvPr/>
        </p:nvPicPr>
        <p:blipFill>
          <a:blip r:embed="rId4"/>
          <a:stretch>
            <a:fillRect/>
          </a:stretch>
        </p:blipFill>
        <p:spPr>
          <a:xfrm>
            <a:off x="3896775" y="1803035"/>
            <a:ext cx="2707036" cy="1567452"/>
          </a:xfrm>
          <a:prstGeom prst="rect">
            <a:avLst/>
          </a:prstGeom>
        </p:spPr>
      </p:pic>
      <p:pic>
        <p:nvPicPr>
          <p:cNvPr id="21" name="Picture 20" descr="A diagram of a search engine system&#10;&#10;Description automatically generated with low confidence">
            <a:extLst>
              <a:ext uri="{FF2B5EF4-FFF2-40B4-BE49-F238E27FC236}">
                <a16:creationId xmlns:a16="http://schemas.microsoft.com/office/drawing/2014/main" id="{A3E16E8F-1AE7-0561-BB5A-615DA5663A1F}"/>
              </a:ext>
            </a:extLst>
          </p:cNvPr>
          <p:cNvPicPr>
            <a:picLocks noChangeAspect="1"/>
          </p:cNvPicPr>
          <p:nvPr/>
        </p:nvPicPr>
        <p:blipFill>
          <a:blip r:embed="rId5"/>
          <a:stretch>
            <a:fillRect/>
          </a:stretch>
        </p:blipFill>
        <p:spPr>
          <a:xfrm>
            <a:off x="7569397" y="1803035"/>
            <a:ext cx="2479413" cy="1567452"/>
          </a:xfrm>
          <a:prstGeom prst="rect">
            <a:avLst/>
          </a:prstGeom>
        </p:spPr>
      </p:pic>
      <p:pic>
        <p:nvPicPr>
          <p:cNvPr id="28" name="Picture 27" descr="A diagram of a search engine system&#10;&#10;Description automatically generated with medium confidence">
            <a:extLst>
              <a:ext uri="{FF2B5EF4-FFF2-40B4-BE49-F238E27FC236}">
                <a16:creationId xmlns:a16="http://schemas.microsoft.com/office/drawing/2014/main" id="{F7B22778-2C82-38BF-AEB3-FE0406EE206B}"/>
              </a:ext>
            </a:extLst>
          </p:cNvPr>
          <p:cNvPicPr>
            <a:picLocks noChangeAspect="1"/>
          </p:cNvPicPr>
          <p:nvPr/>
        </p:nvPicPr>
        <p:blipFill>
          <a:blip r:embed="rId6"/>
          <a:stretch>
            <a:fillRect/>
          </a:stretch>
        </p:blipFill>
        <p:spPr>
          <a:xfrm>
            <a:off x="538709" y="4023654"/>
            <a:ext cx="2707036" cy="1567452"/>
          </a:xfrm>
          <a:prstGeom prst="rect">
            <a:avLst/>
          </a:prstGeom>
        </p:spPr>
      </p:pic>
      <p:pic>
        <p:nvPicPr>
          <p:cNvPr id="33" name="Picture 32">
            <a:extLst>
              <a:ext uri="{FF2B5EF4-FFF2-40B4-BE49-F238E27FC236}">
                <a16:creationId xmlns:a16="http://schemas.microsoft.com/office/drawing/2014/main" id="{14354860-6FA8-8285-25D0-6AE326A199EA}"/>
              </a:ext>
            </a:extLst>
          </p:cNvPr>
          <p:cNvPicPr>
            <a:picLocks noChangeAspect="1"/>
          </p:cNvPicPr>
          <p:nvPr/>
        </p:nvPicPr>
        <p:blipFill>
          <a:blip r:embed="rId7"/>
          <a:stretch>
            <a:fillRect/>
          </a:stretch>
        </p:blipFill>
        <p:spPr>
          <a:xfrm>
            <a:off x="3896776" y="4021034"/>
            <a:ext cx="2707036" cy="1570071"/>
          </a:xfrm>
          <a:prstGeom prst="rect">
            <a:avLst/>
          </a:prstGeom>
        </p:spPr>
      </p:pic>
      <p:pic>
        <p:nvPicPr>
          <p:cNvPr id="35" name="Picture 34" descr="A diagram of a search engine system&#10;&#10;Description automatically generated with medium confidence">
            <a:extLst>
              <a:ext uri="{FF2B5EF4-FFF2-40B4-BE49-F238E27FC236}">
                <a16:creationId xmlns:a16="http://schemas.microsoft.com/office/drawing/2014/main" id="{51E775C6-B095-6195-DF19-8A0C9007EC91}"/>
              </a:ext>
            </a:extLst>
          </p:cNvPr>
          <p:cNvPicPr>
            <a:picLocks noChangeAspect="1"/>
          </p:cNvPicPr>
          <p:nvPr/>
        </p:nvPicPr>
        <p:blipFill>
          <a:blip r:embed="rId8"/>
          <a:stretch>
            <a:fillRect/>
          </a:stretch>
        </p:blipFill>
        <p:spPr>
          <a:xfrm>
            <a:off x="7569397" y="4021034"/>
            <a:ext cx="2479413" cy="1570071"/>
          </a:xfrm>
          <a:prstGeom prst="rect">
            <a:avLst/>
          </a:prstGeom>
        </p:spPr>
      </p:pic>
    </p:spTree>
    <p:extLst>
      <p:ext uri="{BB962C8B-B14F-4D97-AF65-F5344CB8AC3E}">
        <p14:creationId xmlns:p14="http://schemas.microsoft.com/office/powerpoint/2010/main" val="4050359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32" name="Oval 103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Oval 103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Oval 103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Oval 103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Oval 104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57" name="Straight Connector 105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059" name="Rectangle 105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566525" y="99067"/>
            <a:ext cx="11355901" cy="1063244"/>
          </a:xfrm>
        </p:spPr>
        <p:txBody>
          <a:bodyPr vert="horz" lIns="91440" tIns="45720" rIns="91440" bIns="45720" rtlCol="0" anchor="t">
            <a:noAutofit/>
          </a:bodyPr>
          <a:lstStyle/>
          <a:p>
            <a:pPr>
              <a:lnSpc>
                <a:spcPct val="90000"/>
              </a:lnSpc>
              <a:spcAft>
                <a:spcPts val="0"/>
              </a:spcAft>
            </a:pPr>
            <a:r>
              <a:rPr lang="en-US" sz="3600" u="none" strike="noStrike" dirty="0">
                <a:effectLst/>
              </a:rPr>
              <a:t>Design Sequence Diagram: Request and Response</a:t>
            </a:r>
            <a:br>
              <a:rPr lang="en-US" sz="3600" dirty="0">
                <a:effectLst/>
              </a:rPr>
            </a:br>
            <a:endParaRPr lang="en-US" sz="3600" dirty="0"/>
          </a:p>
        </p:txBody>
      </p:sp>
      <p:grpSp>
        <p:nvGrpSpPr>
          <p:cNvPr id="1061" name="Group 1060">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62"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3"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4"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5"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6" name="Picture 2">
            <a:extLst>
              <a:ext uri="{FF2B5EF4-FFF2-40B4-BE49-F238E27FC236}">
                <a16:creationId xmlns:a16="http://schemas.microsoft.com/office/drawing/2014/main" id="{2B14475D-54B0-E4F4-A563-9DA05EFCA0C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92693" y="1200427"/>
            <a:ext cx="7368667" cy="4826478"/>
          </a:xfrm>
          <a:prstGeom prst="rect">
            <a:avLst/>
          </a:prstGeom>
          <a:noFill/>
          <a:extLst>
            <a:ext uri="{909E8E84-426E-40DD-AFC4-6F175D3DCCD1}">
              <a14:hiddenFill xmlns:a14="http://schemas.microsoft.com/office/drawing/2010/main">
                <a:solidFill>
                  <a:srgbClr val="FFFFFF"/>
                </a:solidFill>
              </a14:hiddenFill>
            </a:ext>
          </a:extLst>
        </p:spPr>
      </p:pic>
      <p:cxnSp>
        <p:nvCxnSpPr>
          <p:cNvPr id="1067" name="Straight Connector 1066">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3976FE8-75CF-1CB8-AE23-34CE39CEB4B4}"/>
              </a:ext>
            </a:extLst>
          </p:cNvPr>
          <p:cNvSpPr txBox="1"/>
          <p:nvPr/>
        </p:nvSpPr>
        <p:spPr>
          <a:xfrm>
            <a:off x="3048828" y="3244334"/>
            <a:ext cx="6097656" cy="369332"/>
          </a:xfrm>
          <a:prstGeom prst="rect">
            <a:avLst/>
          </a:prstGeom>
          <a:noFill/>
        </p:spPr>
        <p:txBody>
          <a:bodyPr wrap="square">
            <a:spAutoFit/>
          </a:bodyPr>
          <a:lstStyle/>
          <a:p>
            <a:pPr>
              <a:spcAft>
                <a:spcPts val="600"/>
              </a:spcAft>
            </a:pPr>
            <a:r>
              <a:rPr lang="en-US" b="0" dirty="0">
                <a:effectLst/>
              </a:rPr>
              <a:t> </a:t>
            </a:r>
            <a:endParaRPr lang="en-US"/>
          </a:p>
        </p:txBody>
      </p:sp>
      <p:pic>
        <p:nvPicPr>
          <p:cNvPr id="1028" name="Picture 4">
            <a:extLst>
              <a:ext uri="{FF2B5EF4-FFF2-40B4-BE49-F238E27FC236}">
                <a16:creationId xmlns:a16="http://schemas.microsoft.com/office/drawing/2014/main" id="{B42D612B-FD8D-8202-946F-2BCC90EA47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3361" y="3208586"/>
            <a:ext cx="1648966" cy="13626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D50090-1861-EEE4-05AC-B4AAA40822AA}"/>
              </a:ext>
            </a:extLst>
          </p:cNvPr>
          <p:cNvSpPr txBox="1"/>
          <p:nvPr/>
        </p:nvSpPr>
        <p:spPr>
          <a:xfrm>
            <a:off x="6604431" y="1390890"/>
            <a:ext cx="6097656" cy="913070"/>
          </a:xfrm>
          <a:prstGeom prst="rect">
            <a:avLst/>
          </a:prstGeom>
          <a:noFill/>
        </p:spPr>
        <p:txBody>
          <a:bodyPr wrap="square">
            <a:spAutoFit/>
          </a:bodyPr>
          <a:lstStyle/>
          <a:p>
            <a:pPr rtl="0">
              <a:spcBef>
                <a:spcPts val="1600"/>
              </a:spcBef>
              <a:spcAft>
                <a:spcPts val="400"/>
              </a:spcAft>
            </a:pPr>
            <a:r>
              <a:rPr lang="en-US" sz="1200" b="0" i="0" u="none" strike="noStrike" dirty="0">
                <a:solidFill>
                  <a:srgbClr val="434343"/>
                </a:solidFill>
                <a:effectLst/>
                <a:latin typeface="Arial" panose="020B0604020202020204" pitchFamily="34" charset="0"/>
              </a:rPr>
              <a:t>UrlEntriesController</a:t>
            </a:r>
            <a:endParaRPr lang="en-US" sz="1200" b="0" dirty="0">
              <a:effectLst/>
            </a:endParaRPr>
          </a:p>
          <a:p>
            <a:br>
              <a:rPr lang="en-US" dirty="0"/>
            </a:br>
            <a:endParaRPr lang="en-US" dirty="0"/>
          </a:p>
        </p:txBody>
      </p:sp>
      <p:sp>
        <p:nvSpPr>
          <p:cNvPr id="3" name="TextBox 2">
            <a:extLst>
              <a:ext uri="{FF2B5EF4-FFF2-40B4-BE49-F238E27FC236}">
                <a16:creationId xmlns:a16="http://schemas.microsoft.com/office/drawing/2014/main" id="{039A19A6-6A5A-3EA0-38C5-B66D03EAF23A}"/>
              </a:ext>
            </a:extLst>
          </p:cNvPr>
          <p:cNvSpPr txBox="1"/>
          <p:nvPr/>
        </p:nvSpPr>
        <p:spPr>
          <a:xfrm>
            <a:off x="8855899" y="5825500"/>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Design</a:t>
            </a:r>
          </a:p>
        </p:txBody>
      </p:sp>
    </p:spTree>
    <p:extLst>
      <p:ext uri="{BB962C8B-B14F-4D97-AF65-F5344CB8AC3E}">
        <p14:creationId xmlns:p14="http://schemas.microsoft.com/office/powerpoint/2010/main" val="3157206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32" name="Oval 103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Oval 103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Oval 103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Oval 103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Oval 104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57" name="Straight Connector 105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059" name="Rectangle 105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2562725" y="120249"/>
            <a:ext cx="10003056" cy="1063244"/>
          </a:xfrm>
        </p:spPr>
        <p:txBody>
          <a:bodyPr vert="horz" lIns="91440" tIns="45720" rIns="91440" bIns="45720" rtlCol="0" anchor="t">
            <a:noAutofit/>
          </a:bodyPr>
          <a:lstStyle/>
          <a:p>
            <a:pPr>
              <a:lnSpc>
                <a:spcPct val="90000"/>
              </a:lnSpc>
              <a:spcAft>
                <a:spcPts val="0"/>
              </a:spcAft>
            </a:pPr>
            <a:r>
              <a:rPr lang="en-US" sz="3600" u="none" strike="noStrike" dirty="0">
                <a:effectLst/>
              </a:rPr>
              <a:t>Design Sequence Diagrams</a:t>
            </a:r>
            <a:br>
              <a:rPr lang="en-US" sz="3600" dirty="0">
                <a:effectLst/>
              </a:rPr>
            </a:br>
            <a:endParaRPr lang="en-US" sz="3600" dirty="0"/>
          </a:p>
        </p:txBody>
      </p:sp>
      <p:grpSp>
        <p:nvGrpSpPr>
          <p:cNvPr id="1061" name="Group 1060">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62"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3"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4"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5"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67" name="Straight Connector 1066">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3976FE8-75CF-1CB8-AE23-34CE39CEB4B4}"/>
              </a:ext>
            </a:extLst>
          </p:cNvPr>
          <p:cNvSpPr txBox="1"/>
          <p:nvPr/>
        </p:nvSpPr>
        <p:spPr>
          <a:xfrm>
            <a:off x="3048828" y="3244334"/>
            <a:ext cx="6097656" cy="369332"/>
          </a:xfrm>
          <a:prstGeom prst="rect">
            <a:avLst/>
          </a:prstGeom>
          <a:noFill/>
        </p:spPr>
        <p:txBody>
          <a:bodyPr wrap="square">
            <a:spAutoFit/>
          </a:bodyPr>
          <a:lstStyle/>
          <a:p>
            <a:pPr>
              <a:spcAft>
                <a:spcPts val="600"/>
              </a:spcAft>
            </a:pPr>
            <a:r>
              <a:rPr lang="en-US" b="0" dirty="0">
                <a:effectLst/>
              </a:rPr>
              <a:t> </a:t>
            </a:r>
            <a:endParaRPr lang="en-US"/>
          </a:p>
        </p:txBody>
      </p:sp>
      <p:pic>
        <p:nvPicPr>
          <p:cNvPr id="6" name="Content Placeholder 5" descr="A screenshot of a computer screen&#10;&#10;Description automatically generated with low confidence">
            <a:extLst>
              <a:ext uri="{FF2B5EF4-FFF2-40B4-BE49-F238E27FC236}">
                <a16:creationId xmlns:a16="http://schemas.microsoft.com/office/drawing/2014/main" id="{E98993BE-CDDB-A1D5-47BB-4ACE010063C8}"/>
              </a:ext>
            </a:extLst>
          </p:cNvPr>
          <p:cNvPicPr>
            <a:picLocks noGrp="1" noChangeAspect="1"/>
          </p:cNvPicPr>
          <p:nvPr>
            <p:ph idx="1"/>
          </p:nvPr>
        </p:nvPicPr>
        <p:blipFill>
          <a:blip r:embed="rId3"/>
          <a:stretch>
            <a:fillRect/>
          </a:stretch>
        </p:blipFill>
        <p:spPr>
          <a:xfrm>
            <a:off x="660828" y="1475854"/>
            <a:ext cx="4096393" cy="2576850"/>
          </a:xfrm>
        </p:spPr>
      </p:pic>
      <p:sp>
        <p:nvSpPr>
          <p:cNvPr id="9" name="TextBox 8">
            <a:extLst>
              <a:ext uri="{FF2B5EF4-FFF2-40B4-BE49-F238E27FC236}">
                <a16:creationId xmlns:a16="http://schemas.microsoft.com/office/drawing/2014/main" id="{69D50090-1861-EEE4-05AC-B4AAA40822AA}"/>
              </a:ext>
            </a:extLst>
          </p:cNvPr>
          <p:cNvSpPr txBox="1"/>
          <p:nvPr/>
        </p:nvSpPr>
        <p:spPr>
          <a:xfrm>
            <a:off x="2274226" y="1475853"/>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sp>
        <p:nvSpPr>
          <p:cNvPr id="8" name="TextBox 7">
            <a:extLst>
              <a:ext uri="{FF2B5EF4-FFF2-40B4-BE49-F238E27FC236}">
                <a16:creationId xmlns:a16="http://schemas.microsoft.com/office/drawing/2014/main" id="{897BA4D5-C348-63C9-94AC-9CACB7E0DE2B}"/>
              </a:ext>
            </a:extLst>
          </p:cNvPr>
          <p:cNvSpPr txBox="1"/>
          <p:nvPr/>
        </p:nvSpPr>
        <p:spPr>
          <a:xfrm>
            <a:off x="4429622" y="641893"/>
            <a:ext cx="3553560" cy="261610"/>
          </a:xfrm>
          <a:prstGeom prst="rect">
            <a:avLst/>
          </a:prstGeom>
          <a:noFill/>
        </p:spPr>
        <p:txBody>
          <a:bodyPr wrap="square" rtlCol="0">
            <a:spAutoFit/>
          </a:bodyPr>
          <a:lstStyle/>
          <a:p>
            <a:r>
              <a:rPr lang="en-US" sz="1100" dirty="0">
                <a:cs typeface="Times New Roman" panose="02020603050405020304" pitchFamily="18" charset="0"/>
              </a:rPr>
              <a:t>These diagrams are a part of </a:t>
            </a:r>
            <a:r>
              <a:rPr lang="en-US" sz="1100" b="1" dirty="0">
                <a:cs typeface="Times New Roman" panose="02020603050405020304" pitchFamily="18" charset="0"/>
              </a:rPr>
              <a:t>Design</a:t>
            </a:r>
          </a:p>
        </p:txBody>
      </p:sp>
      <p:pic>
        <p:nvPicPr>
          <p:cNvPr id="11" name="Picture 10" descr="A picture containing text, screenshot, diagram, receipt&#10;&#10;Description automatically generated">
            <a:extLst>
              <a:ext uri="{FF2B5EF4-FFF2-40B4-BE49-F238E27FC236}">
                <a16:creationId xmlns:a16="http://schemas.microsoft.com/office/drawing/2014/main" id="{D1E740AB-EECA-33AF-79E8-38F16A8A17C2}"/>
              </a:ext>
            </a:extLst>
          </p:cNvPr>
          <p:cNvPicPr>
            <a:picLocks noChangeAspect="1"/>
          </p:cNvPicPr>
          <p:nvPr/>
        </p:nvPicPr>
        <p:blipFill>
          <a:blip r:embed="rId4"/>
          <a:stretch>
            <a:fillRect/>
          </a:stretch>
        </p:blipFill>
        <p:spPr>
          <a:xfrm>
            <a:off x="5200476" y="1475973"/>
            <a:ext cx="5779971" cy="2576726"/>
          </a:xfrm>
          <a:prstGeom prst="rect">
            <a:avLst/>
          </a:prstGeom>
        </p:spPr>
      </p:pic>
      <p:sp>
        <p:nvSpPr>
          <p:cNvPr id="12" name="TextBox 11">
            <a:extLst>
              <a:ext uri="{FF2B5EF4-FFF2-40B4-BE49-F238E27FC236}">
                <a16:creationId xmlns:a16="http://schemas.microsoft.com/office/drawing/2014/main" id="{09427A98-9C4B-8C5F-C33F-B90FAAA9F339}"/>
              </a:ext>
            </a:extLst>
          </p:cNvPr>
          <p:cNvSpPr txBox="1"/>
          <p:nvPr/>
        </p:nvSpPr>
        <p:spPr>
          <a:xfrm>
            <a:off x="8090461" y="1481783"/>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pic>
        <p:nvPicPr>
          <p:cNvPr id="14" name="Picture 13" descr="A picture containing text, receipt, screenshot, diagram&#10;&#10;Description automatically generated">
            <a:extLst>
              <a:ext uri="{FF2B5EF4-FFF2-40B4-BE49-F238E27FC236}">
                <a16:creationId xmlns:a16="http://schemas.microsoft.com/office/drawing/2014/main" id="{E512F67F-8CCE-62A1-6E12-ABF72C04C549}"/>
              </a:ext>
            </a:extLst>
          </p:cNvPr>
          <p:cNvPicPr>
            <a:picLocks noChangeAspect="1"/>
          </p:cNvPicPr>
          <p:nvPr/>
        </p:nvPicPr>
        <p:blipFill>
          <a:blip r:embed="rId5"/>
          <a:stretch>
            <a:fillRect/>
          </a:stretch>
        </p:blipFill>
        <p:spPr>
          <a:xfrm>
            <a:off x="660828" y="4281674"/>
            <a:ext cx="4096393" cy="2178113"/>
          </a:xfrm>
          <a:prstGeom prst="rect">
            <a:avLst/>
          </a:prstGeom>
        </p:spPr>
      </p:pic>
      <p:sp>
        <p:nvSpPr>
          <p:cNvPr id="15" name="TextBox 14">
            <a:extLst>
              <a:ext uri="{FF2B5EF4-FFF2-40B4-BE49-F238E27FC236}">
                <a16:creationId xmlns:a16="http://schemas.microsoft.com/office/drawing/2014/main" id="{53E9D546-EC9D-F366-FEE8-E2E2EBF2EF5E}"/>
              </a:ext>
            </a:extLst>
          </p:cNvPr>
          <p:cNvSpPr txBox="1"/>
          <p:nvPr/>
        </p:nvSpPr>
        <p:spPr>
          <a:xfrm>
            <a:off x="2762802" y="4203001"/>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pic>
        <p:nvPicPr>
          <p:cNvPr id="17" name="Picture 16" descr="A screenshot of a computer&#10;&#10;Description automatically generated with medium confidence">
            <a:extLst>
              <a:ext uri="{FF2B5EF4-FFF2-40B4-BE49-F238E27FC236}">
                <a16:creationId xmlns:a16="http://schemas.microsoft.com/office/drawing/2014/main" id="{89DDE095-F1C3-CB43-48B9-0CC891F08649}"/>
              </a:ext>
            </a:extLst>
          </p:cNvPr>
          <p:cNvPicPr>
            <a:picLocks noChangeAspect="1"/>
          </p:cNvPicPr>
          <p:nvPr/>
        </p:nvPicPr>
        <p:blipFill>
          <a:blip r:embed="rId6"/>
          <a:stretch>
            <a:fillRect/>
          </a:stretch>
        </p:blipFill>
        <p:spPr>
          <a:xfrm>
            <a:off x="5305144" y="4200276"/>
            <a:ext cx="5675303" cy="2160591"/>
          </a:xfrm>
          <a:prstGeom prst="rect">
            <a:avLst/>
          </a:prstGeom>
        </p:spPr>
      </p:pic>
      <p:sp>
        <p:nvSpPr>
          <p:cNvPr id="18" name="TextBox 17">
            <a:extLst>
              <a:ext uri="{FF2B5EF4-FFF2-40B4-BE49-F238E27FC236}">
                <a16:creationId xmlns:a16="http://schemas.microsoft.com/office/drawing/2014/main" id="{AEE99BD4-2004-3EBB-B86E-4FE1BC4D8789}"/>
              </a:ext>
            </a:extLst>
          </p:cNvPr>
          <p:cNvSpPr txBox="1"/>
          <p:nvPr/>
        </p:nvSpPr>
        <p:spPr>
          <a:xfrm>
            <a:off x="8063425" y="4114783"/>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spTree>
    <p:extLst>
      <p:ext uri="{BB962C8B-B14F-4D97-AF65-F5344CB8AC3E}">
        <p14:creationId xmlns:p14="http://schemas.microsoft.com/office/powerpoint/2010/main" val="1253889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7A50-7479-18A6-63DD-B392CD0D8F5E}"/>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1CA9A8F3-1598-0FA2-FFF8-B5C510F48B6E}"/>
              </a:ext>
            </a:extLst>
          </p:cNvPr>
          <p:cNvSpPr>
            <a:spLocks noGrp="1"/>
          </p:cNvSpPr>
          <p:nvPr>
            <p:ph idx="1"/>
          </p:nvPr>
        </p:nvSpPr>
        <p:spPr/>
        <p:txBody>
          <a:bodyPr>
            <a:normAutofit fontScale="62500" lnSpcReduction="20000"/>
          </a:bodyPr>
          <a:lstStyle/>
          <a:p>
            <a:r>
              <a:rPr lang="en-US" dirty="0"/>
              <a:t>This project's end goal is to create a system that will provide users with relevant information using the keywords entered by the user. The resulting data provided to the end user will be a sorted and filtered list of web page URLs. </a:t>
            </a:r>
          </a:p>
          <a:p>
            <a:r>
              <a:rPr lang="en-US" dirty="0"/>
              <a:t>The system allows sponsors to pay to promote their websites to the top of the search result list. </a:t>
            </a:r>
          </a:p>
          <a:p>
            <a:r>
              <a:rPr lang="en-US" dirty="0"/>
              <a:t>The major components of the search engine will include a search interface, indexing system, result filtering, query processing, etc. The search interface will allow the end user to interact with the system, enter search queries, and retrieve information. The indexing system will organize, store, and rank information to allow for a reasonably fast search. Result filtering will ensure that our system provides users with relevant, up-to-date data in sorted order. Finally, the query processing component of the project will be responsible for interpreting user inputs, identifying keywords in said input, performing index lookup, and retrieving results.</a:t>
            </a:r>
          </a:p>
        </p:txBody>
      </p:sp>
    </p:spTree>
    <p:extLst>
      <p:ext uri="{BB962C8B-B14F-4D97-AF65-F5344CB8AC3E}">
        <p14:creationId xmlns:p14="http://schemas.microsoft.com/office/powerpoint/2010/main" val="3923833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32" name="Oval 103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Oval 103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Oval 103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Oval 103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Oval 104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57" name="Straight Connector 105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059" name="Rectangle 105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2562725" y="120249"/>
            <a:ext cx="10003056" cy="1063244"/>
          </a:xfrm>
        </p:spPr>
        <p:txBody>
          <a:bodyPr vert="horz" lIns="91440" tIns="45720" rIns="91440" bIns="45720" rtlCol="0" anchor="t">
            <a:noAutofit/>
          </a:bodyPr>
          <a:lstStyle/>
          <a:p>
            <a:pPr>
              <a:lnSpc>
                <a:spcPct val="90000"/>
              </a:lnSpc>
              <a:spcAft>
                <a:spcPts val="0"/>
              </a:spcAft>
            </a:pPr>
            <a:r>
              <a:rPr lang="en-US" sz="3600" u="none" strike="noStrike" dirty="0">
                <a:effectLst/>
              </a:rPr>
              <a:t>Design Sequence Diagrams</a:t>
            </a:r>
            <a:br>
              <a:rPr lang="en-US" sz="3600" dirty="0">
                <a:effectLst/>
              </a:rPr>
            </a:br>
            <a:endParaRPr lang="en-US" sz="3600" dirty="0"/>
          </a:p>
        </p:txBody>
      </p:sp>
      <p:grpSp>
        <p:nvGrpSpPr>
          <p:cNvPr id="1061" name="Group 1060">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62"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3"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4"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5"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67" name="Straight Connector 1066">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97BA4D5-C348-63C9-94AC-9CACB7E0DE2B}"/>
              </a:ext>
            </a:extLst>
          </p:cNvPr>
          <p:cNvSpPr txBox="1"/>
          <p:nvPr/>
        </p:nvSpPr>
        <p:spPr>
          <a:xfrm>
            <a:off x="4429622" y="641893"/>
            <a:ext cx="3553560" cy="261610"/>
          </a:xfrm>
          <a:prstGeom prst="rect">
            <a:avLst/>
          </a:prstGeom>
          <a:noFill/>
        </p:spPr>
        <p:txBody>
          <a:bodyPr wrap="square" rtlCol="0">
            <a:spAutoFit/>
          </a:bodyPr>
          <a:lstStyle/>
          <a:p>
            <a:r>
              <a:rPr lang="en-US" sz="1100" dirty="0">
                <a:cs typeface="Times New Roman" panose="02020603050405020304" pitchFamily="18" charset="0"/>
              </a:rPr>
              <a:t>These diagrams are a part of </a:t>
            </a:r>
            <a:r>
              <a:rPr lang="en-US" sz="1100" b="1" dirty="0">
                <a:cs typeface="Times New Roman" panose="02020603050405020304" pitchFamily="18" charset="0"/>
              </a:rPr>
              <a:t>Design</a:t>
            </a:r>
          </a:p>
        </p:txBody>
      </p:sp>
      <p:pic>
        <p:nvPicPr>
          <p:cNvPr id="4" name="Picture 3" descr="A picture containing text, receipt, screenshot, diagram&#10;&#10;Description automatically generated">
            <a:extLst>
              <a:ext uri="{FF2B5EF4-FFF2-40B4-BE49-F238E27FC236}">
                <a16:creationId xmlns:a16="http://schemas.microsoft.com/office/drawing/2014/main" id="{9FF24A84-1984-B4AF-B938-49F9BB6BB22D}"/>
              </a:ext>
            </a:extLst>
          </p:cNvPr>
          <p:cNvPicPr>
            <a:picLocks noChangeAspect="1"/>
          </p:cNvPicPr>
          <p:nvPr/>
        </p:nvPicPr>
        <p:blipFill>
          <a:blip r:embed="rId3"/>
          <a:stretch>
            <a:fillRect/>
          </a:stretch>
        </p:blipFill>
        <p:spPr>
          <a:xfrm>
            <a:off x="499211" y="1388651"/>
            <a:ext cx="4419625" cy="1636026"/>
          </a:xfrm>
          <a:prstGeom prst="rect">
            <a:avLst/>
          </a:prstGeom>
        </p:spPr>
      </p:pic>
      <p:sp>
        <p:nvSpPr>
          <p:cNvPr id="9" name="TextBox 8">
            <a:extLst>
              <a:ext uri="{FF2B5EF4-FFF2-40B4-BE49-F238E27FC236}">
                <a16:creationId xmlns:a16="http://schemas.microsoft.com/office/drawing/2014/main" id="{69D50090-1861-EEE4-05AC-B4AAA40822AA}"/>
              </a:ext>
            </a:extLst>
          </p:cNvPr>
          <p:cNvSpPr txBox="1"/>
          <p:nvPr/>
        </p:nvSpPr>
        <p:spPr>
          <a:xfrm>
            <a:off x="2906917" y="1303305"/>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pic>
        <p:nvPicPr>
          <p:cNvPr id="16" name="Picture 15" descr="A picture containing text, receipt, diagram, line&#10;&#10;Description automatically generated">
            <a:extLst>
              <a:ext uri="{FF2B5EF4-FFF2-40B4-BE49-F238E27FC236}">
                <a16:creationId xmlns:a16="http://schemas.microsoft.com/office/drawing/2014/main" id="{5480834E-9527-180E-5B4E-164C2CE9CE6D}"/>
              </a:ext>
            </a:extLst>
          </p:cNvPr>
          <p:cNvPicPr>
            <a:picLocks noChangeAspect="1"/>
          </p:cNvPicPr>
          <p:nvPr/>
        </p:nvPicPr>
        <p:blipFill>
          <a:blip r:embed="rId4"/>
          <a:stretch>
            <a:fillRect/>
          </a:stretch>
        </p:blipFill>
        <p:spPr>
          <a:xfrm>
            <a:off x="5150976" y="1357172"/>
            <a:ext cx="4419625" cy="1711971"/>
          </a:xfrm>
          <a:prstGeom prst="rect">
            <a:avLst/>
          </a:prstGeom>
        </p:spPr>
      </p:pic>
      <p:sp>
        <p:nvSpPr>
          <p:cNvPr id="19" name="TextBox 18">
            <a:extLst>
              <a:ext uri="{FF2B5EF4-FFF2-40B4-BE49-F238E27FC236}">
                <a16:creationId xmlns:a16="http://schemas.microsoft.com/office/drawing/2014/main" id="{B15AD0F7-35BC-50EA-50B9-3050C673C328}"/>
              </a:ext>
            </a:extLst>
          </p:cNvPr>
          <p:cNvSpPr txBox="1"/>
          <p:nvPr/>
        </p:nvSpPr>
        <p:spPr>
          <a:xfrm>
            <a:off x="7306363" y="1243865"/>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pic>
        <p:nvPicPr>
          <p:cNvPr id="21" name="Picture 20" descr="A screenshot of a computer&#10;&#10;Description automatically generated with medium confidence">
            <a:extLst>
              <a:ext uri="{FF2B5EF4-FFF2-40B4-BE49-F238E27FC236}">
                <a16:creationId xmlns:a16="http://schemas.microsoft.com/office/drawing/2014/main" id="{10A91AA8-D556-0174-BC5C-9BD44B27D4D9}"/>
              </a:ext>
            </a:extLst>
          </p:cNvPr>
          <p:cNvPicPr>
            <a:picLocks noChangeAspect="1"/>
          </p:cNvPicPr>
          <p:nvPr/>
        </p:nvPicPr>
        <p:blipFill>
          <a:blip r:embed="rId5"/>
          <a:stretch>
            <a:fillRect/>
          </a:stretch>
        </p:blipFill>
        <p:spPr>
          <a:xfrm>
            <a:off x="565150" y="3139677"/>
            <a:ext cx="4353686" cy="1781234"/>
          </a:xfrm>
          <a:prstGeom prst="rect">
            <a:avLst/>
          </a:prstGeom>
        </p:spPr>
      </p:pic>
      <p:sp>
        <p:nvSpPr>
          <p:cNvPr id="22" name="TextBox 21">
            <a:extLst>
              <a:ext uri="{FF2B5EF4-FFF2-40B4-BE49-F238E27FC236}">
                <a16:creationId xmlns:a16="http://schemas.microsoft.com/office/drawing/2014/main" id="{5BC7AB60-28ED-C9D2-7DD5-244A2D76EEA7}"/>
              </a:ext>
            </a:extLst>
          </p:cNvPr>
          <p:cNvSpPr txBox="1"/>
          <p:nvPr/>
        </p:nvSpPr>
        <p:spPr>
          <a:xfrm>
            <a:off x="2417382" y="3069143"/>
            <a:ext cx="1353637" cy="866904"/>
          </a:xfrm>
          <a:prstGeom prst="rect">
            <a:avLst/>
          </a:prstGeom>
          <a:noFill/>
        </p:spPr>
        <p:txBody>
          <a:bodyPr wrap="square">
            <a:spAutoFit/>
          </a:bodyPr>
          <a:lstStyle/>
          <a:p>
            <a:pPr rtl="0">
              <a:spcBef>
                <a:spcPts val="1600"/>
              </a:spcBef>
              <a:spcAft>
                <a:spcPts val="400"/>
              </a:spcAft>
            </a:pPr>
            <a:r>
              <a:rPr lang="en-US" sz="900" b="0" i="0" u="none" strike="noStrike" dirty="0">
                <a:solidFill>
                  <a:srgbClr val="434343"/>
                </a:solidFill>
                <a:effectLst/>
                <a:latin typeface="Arial" panose="020B0604020202020204" pitchFamily="34" charset="0"/>
              </a:rPr>
              <a:t>SettingController</a:t>
            </a:r>
            <a:endParaRPr lang="en-US" sz="900" b="0" dirty="0">
              <a:effectLst/>
            </a:endParaRPr>
          </a:p>
          <a:p>
            <a:br>
              <a:rPr lang="en-US" dirty="0"/>
            </a:br>
            <a:endParaRPr lang="en-US" dirty="0"/>
          </a:p>
        </p:txBody>
      </p:sp>
      <p:pic>
        <p:nvPicPr>
          <p:cNvPr id="24" name="Picture 23" descr="A screenshot of a computer&#10;&#10;Description automatically generated with medium confidence">
            <a:extLst>
              <a:ext uri="{FF2B5EF4-FFF2-40B4-BE49-F238E27FC236}">
                <a16:creationId xmlns:a16="http://schemas.microsoft.com/office/drawing/2014/main" id="{37FB6767-2992-BF9B-B0ED-8C7E8511A5F1}"/>
              </a:ext>
            </a:extLst>
          </p:cNvPr>
          <p:cNvPicPr>
            <a:picLocks noChangeAspect="1"/>
          </p:cNvPicPr>
          <p:nvPr/>
        </p:nvPicPr>
        <p:blipFill>
          <a:blip r:embed="rId6"/>
          <a:stretch>
            <a:fillRect/>
          </a:stretch>
        </p:blipFill>
        <p:spPr>
          <a:xfrm>
            <a:off x="5150975" y="3138749"/>
            <a:ext cx="4419625" cy="1781233"/>
          </a:xfrm>
          <a:prstGeom prst="rect">
            <a:avLst/>
          </a:prstGeom>
        </p:spPr>
      </p:pic>
      <p:sp>
        <p:nvSpPr>
          <p:cNvPr id="25" name="TextBox 24">
            <a:extLst>
              <a:ext uri="{FF2B5EF4-FFF2-40B4-BE49-F238E27FC236}">
                <a16:creationId xmlns:a16="http://schemas.microsoft.com/office/drawing/2014/main" id="{BF1ECF93-E565-A263-CD22-D7F1F66044A1}"/>
              </a:ext>
            </a:extLst>
          </p:cNvPr>
          <p:cNvSpPr txBox="1"/>
          <p:nvPr/>
        </p:nvSpPr>
        <p:spPr>
          <a:xfrm>
            <a:off x="7244057" y="3081141"/>
            <a:ext cx="1353637" cy="866904"/>
          </a:xfrm>
          <a:prstGeom prst="rect">
            <a:avLst/>
          </a:prstGeom>
          <a:noFill/>
        </p:spPr>
        <p:txBody>
          <a:bodyPr wrap="square">
            <a:spAutoFit/>
          </a:bodyPr>
          <a:lstStyle/>
          <a:p>
            <a:pPr rtl="0">
              <a:spcBef>
                <a:spcPts val="1600"/>
              </a:spcBef>
              <a:spcAft>
                <a:spcPts val="400"/>
              </a:spcAft>
            </a:pPr>
            <a:r>
              <a:rPr lang="en-US" sz="900" b="0" i="0" u="none" strike="noStrike" dirty="0">
                <a:solidFill>
                  <a:srgbClr val="434343"/>
                </a:solidFill>
                <a:effectLst/>
                <a:latin typeface="Arial" panose="020B0604020202020204" pitchFamily="34" charset="0"/>
              </a:rPr>
              <a:t>SettingController</a:t>
            </a:r>
            <a:endParaRPr lang="en-US" sz="900" b="0" dirty="0">
              <a:effectLst/>
            </a:endParaRPr>
          </a:p>
          <a:p>
            <a:br>
              <a:rPr lang="en-US" dirty="0"/>
            </a:br>
            <a:endParaRPr lang="en-US" dirty="0"/>
          </a:p>
        </p:txBody>
      </p:sp>
      <p:pic>
        <p:nvPicPr>
          <p:cNvPr id="27" name="Picture 26" descr="A picture containing text, screenshot, line, font&#10;&#10;Description automatically generated">
            <a:extLst>
              <a:ext uri="{FF2B5EF4-FFF2-40B4-BE49-F238E27FC236}">
                <a16:creationId xmlns:a16="http://schemas.microsoft.com/office/drawing/2014/main" id="{9A2C9E53-8394-5781-8D02-35BFBB37162F}"/>
              </a:ext>
            </a:extLst>
          </p:cNvPr>
          <p:cNvPicPr>
            <a:picLocks noChangeAspect="1"/>
          </p:cNvPicPr>
          <p:nvPr/>
        </p:nvPicPr>
        <p:blipFill>
          <a:blip r:embed="rId7"/>
          <a:stretch>
            <a:fillRect/>
          </a:stretch>
        </p:blipFill>
        <p:spPr>
          <a:xfrm>
            <a:off x="586212" y="5034982"/>
            <a:ext cx="4332624" cy="1636026"/>
          </a:xfrm>
          <a:prstGeom prst="rect">
            <a:avLst/>
          </a:prstGeom>
        </p:spPr>
      </p:pic>
      <p:sp>
        <p:nvSpPr>
          <p:cNvPr id="28" name="TextBox 27">
            <a:extLst>
              <a:ext uri="{FF2B5EF4-FFF2-40B4-BE49-F238E27FC236}">
                <a16:creationId xmlns:a16="http://schemas.microsoft.com/office/drawing/2014/main" id="{7311E906-A0D6-FCEA-325E-4F6592026D18}"/>
              </a:ext>
            </a:extLst>
          </p:cNvPr>
          <p:cNvSpPr txBox="1"/>
          <p:nvPr/>
        </p:nvSpPr>
        <p:spPr>
          <a:xfrm>
            <a:off x="3004451" y="4972821"/>
            <a:ext cx="1353637" cy="866904"/>
          </a:xfrm>
          <a:prstGeom prst="rect">
            <a:avLst/>
          </a:prstGeom>
          <a:noFill/>
        </p:spPr>
        <p:txBody>
          <a:bodyPr wrap="square">
            <a:spAutoFit/>
          </a:bodyPr>
          <a:lstStyle/>
          <a:p>
            <a:pPr rtl="0">
              <a:spcBef>
                <a:spcPts val="1600"/>
              </a:spcBef>
              <a:spcAft>
                <a:spcPts val="400"/>
              </a:spcAft>
            </a:pPr>
            <a:r>
              <a:rPr lang="en-US" sz="900" b="0" i="0" u="none" strike="noStrike" dirty="0">
                <a:solidFill>
                  <a:srgbClr val="434343"/>
                </a:solidFill>
                <a:effectLst/>
                <a:latin typeface="Arial" panose="020B0604020202020204" pitchFamily="34" charset="0"/>
              </a:rPr>
              <a:t>SettingController</a:t>
            </a:r>
            <a:endParaRPr lang="en-US" sz="900" b="0" dirty="0">
              <a:effectLst/>
            </a:endParaRPr>
          </a:p>
          <a:p>
            <a:br>
              <a:rPr lang="en-US" dirty="0"/>
            </a:br>
            <a:endParaRPr lang="en-US" dirty="0"/>
          </a:p>
        </p:txBody>
      </p:sp>
      <p:pic>
        <p:nvPicPr>
          <p:cNvPr id="30" name="Picture 29" descr="A screenshot of a computer program&#10;&#10;Description automatically generated with low confidence">
            <a:extLst>
              <a:ext uri="{FF2B5EF4-FFF2-40B4-BE49-F238E27FC236}">
                <a16:creationId xmlns:a16="http://schemas.microsoft.com/office/drawing/2014/main" id="{7591A882-0451-56D0-69F7-0481F1196816}"/>
              </a:ext>
            </a:extLst>
          </p:cNvPr>
          <p:cNvPicPr>
            <a:picLocks noChangeAspect="1"/>
          </p:cNvPicPr>
          <p:nvPr/>
        </p:nvPicPr>
        <p:blipFill>
          <a:blip r:embed="rId8"/>
          <a:stretch>
            <a:fillRect/>
          </a:stretch>
        </p:blipFill>
        <p:spPr>
          <a:xfrm>
            <a:off x="5153390" y="4989588"/>
            <a:ext cx="4568087" cy="1813394"/>
          </a:xfrm>
          <a:prstGeom prst="rect">
            <a:avLst/>
          </a:prstGeom>
        </p:spPr>
      </p:pic>
      <p:sp>
        <p:nvSpPr>
          <p:cNvPr id="31" name="TextBox 30">
            <a:extLst>
              <a:ext uri="{FF2B5EF4-FFF2-40B4-BE49-F238E27FC236}">
                <a16:creationId xmlns:a16="http://schemas.microsoft.com/office/drawing/2014/main" id="{3F20089C-5C43-A5D1-4312-6AEFD7E03C44}"/>
              </a:ext>
            </a:extLst>
          </p:cNvPr>
          <p:cNvSpPr txBox="1"/>
          <p:nvPr/>
        </p:nvSpPr>
        <p:spPr>
          <a:xfrm>
            <a:off x="8413033" y="4950163"/>
            <a:ext cx="1353637" cy="866904"/>
          </a:xfrm>
          <a:prstGeom prst="rect">
            <a:avLst/>
          </a:prstGeom>
          <a:noFill/>
        </p:spPr>
        <p:txBody>
          <a:bodyPr wrap="square">
            <a:spAutoFit/>
          </a:bodyPr>
          <a:lstStyle/>
          <a:p>
            <a:pPr rtl="0">
              <a:spcBef>
                <a:spcPts val="1600"/>
              </a:spcBef>
              <a:spcAft>
                <a:spcPts val="400"/>
              </a:spcAft>
            </a:pPr>
            <a:r>
              <a:rPr lang="en-US" sz="900" b="0" i="0" u="none" strike="noStrike" dirty="0">
                <a:solidFill>
                  <a:srgbClr val="434343"/>
                </a:solidFill>
                <a:effectLst/>
                <a:latin typeface="Arial" panose="020B0604020202020204" pitchFamily="34" charset="0"/>
              </a:rPr>
              <a:t>SettingController</a:t>
            </a:r>
            <a:endParaRPr lang="en-US" sz="900" b="0" dirty="0">
              <a:effectLst/>
            </a:endParaRPr>
          </a:p>
          <a:p>
            <a:br>
              <a:rPr lang="en-US" dirty="0"/>
            </a:br>
            <a:endParaRPr lang="en-US" dirty="0"/>
          </a:p>
        </p:txBody>
      </p:sp>
    </p:spTree>
    <p:extLst>
      <p:ext uri="{BB962C8B-B14F-4D97-AF65-F5344CB8AC3E}">
        <p14:creationId xmlns:p14="http://schemas.microsoft.com/office/powerpoint/2010/main" val="1427814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674C35-B65F-258E-F938-4A5BA3CCE5CF}"/>
              </a:ext>
            </a:extLst>
          </p:cNvPr>
          <p:cNvSpPr txBox="1">
            <a:spLocks/>
          </p:cNvSpPr>
          <p:nvPr/>
        </p:nvSpPr>
        <p:spPr>
          <a:xfrm>
            <a:off x="8142416" y="2074985"/>
            <a:ext cx="4133560" cy="286640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en-US" sz="5000" dirty="0"/>
              <a:t>Design Class Diagram</a:t>
            </a:r>
          </a:p>
        </p:txBody>
      </p:sp>
      <p:pic>
        <p:nvPicPr>
          <p:cNvPr id="51" name="Picture 50" descr="A picture containing text, screenshot, design, diagram&#10;&#10;Description automatically generated">
            <a:extLst>
              <a:ext uri="{FF2B5EF4-FFF2-40B4-BE49-F238E27FC236}">
                <a16:creationId xmlns:a16="http://schemas.microsoft.com/office/drawing/2014/main" id="{B503C31D-6742-D95E-DE49-0A887204FCD6}"/>
              </a:ext>
            </a:extLst>
          </p:cNvPr>
          <p:cNvPicPr>
            <a:picLocks noChangeAspect="1"/>
          </p:cNvPicPr>
          <p:nvPr/>
        </p:nvPicPr>
        <p:blipFill>
          <a:blip r:embed="rId2"/>
          <a:stretch>
            <a:fillRect/>
          </a:stretch>
        </p:blipFill>
        <p:spPr>
          <a:xfrm>
            <a:off x="45393" y="0"/>
            <a:ext cx="7904289" cy="6652591"/>
          </a:xfrm>
          <a:prstGeom prst="rect">
            <a:avLst/>
          </a:prstGeom>
        </p:spPr>
      </p:pic>
      <p:sp>
        <p:nvSpPr>
          <p:cNvPr id="3" name="TextBox 2">
            <a:extLst>
              <a:ext uri="{FF2B5EF4-FFF2-40B4-BE49-F238E27FC236}">
                <a16:creationId xmlns:a16="http://schemas.microsoft.com/office/drawing/2014/main" id="{9D7E8A1F-ED56-B7F2-4999-3DA7582C3F12}"/>
              </a:ext>
            </a:extLst>
          </p:cNvPr>
          <p:cNvSpPr txBox="1"/>
          <p:nvPr/>
        </p:nvSpPr>
        <p:spPr>
          <a:xfrm>
            <a:off x="8228747" y="4344299"/>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Design</a:t>
            </a:r>
          </a:p>
        </p:txBody>
      </p:sp>
    </p:spTree>
    <p:extLst>
      <p:ext uri="{BB962C8B-B14F-4D97-AF65-F5344CB8AC3E}">
        <p14:creationId xmlns:p14="http://schemas.microsoft.com/office/powerpoint/2010/main" val="986742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2"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63"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hlinkClick r:id="rId2"/>
            <a:extLst>
              <a:ext uri="{FF2B5EF4-FFF2-40B4-BE49-F238E27FC236}">
                <a16:creationId xmlns:a16="http://schemas.microsoft.com/office/drawing/2014/main" id="{5B377112-FA89-EB09-A5F8-E888985360E8}"/>
              </a:ext>
            </a:extLst>
          </p:cNvPr>
          <p:cNvPicPr>
            <a:picLocks noGrp="1" noChangeAspect="1"/>
          </p:cNvPicPr>
          <p:nvPr>
            <p:ph idx="1"/>
          </p:nvPr>
        </p:nvPicPr>
        <p:blipFill rotWithShape="1">
          <a:blip r:embed="rId3"/>
          <a:srcRect t="2269" r="-1" b="33428"/>
          <a:stretch/>
        </p:blipFill>
        <p:spPr>
          <a:xfrm>
            <a:off x="3048" y="-1"/>
            <a:ext cx="12188952" cy="6858000"/>
          </a:xfrm>
          <a:prstGeom prst="rect">
            <a:avLst/>
          </a:prstGeom>
        </p:spPr>
      </p:pic>
      <p:sp>
        <p:nvSpPr>
          <p:cNvPr id="64" name="Rectangle">
            <a:extLst>
              <a:ext uri="{FF2B5EF4-FFF2-40B4-BE49-F238E27FC236}">
                <a16:creationId xmlns:a16="http://schemas.microsoft.com/office/drawing/2014/main" id="{2B31B496-E92B-C84B-83E3-6272409ED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7"/>
            <a:ext cx="12192001" cy="2365291"/>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405583E8-B7D1-4564-E960-B9A6532AEAF4}"/>
              </a:ext>
            </a:extLst>
          </p:cNvPr>
          <p:cNvSpPr>
            <a:spLocks noGrp="1"/>
          </p:cNvSpPr>
          <p:nvPr>
            <p:ph type="title"/>
          </p:nvPr>
        </p:nvSpPr>
        <p:spPr>
          <a:xfrm>
            <a:off x="7332113" y="1121731"/>
            <a:ext cx="6402597" cy="1063244"/>
          </a:xfrm>
        </p:spPr>
        <p:txBody>
          <a:bodyPr vert="horz" lIns="91440" tIns="45720" rIns="91440" bIns="45720" rtlCol="0" anchor="t">
            <a:normAutofit/>
          </a:bodyPr>
          <a:lstStyle/>
          <a:p>
            <a:r>
              <a:rPr lang="en-US" sz="4800" dirty="0"/>
              <a:t>Demo</a:t>
            </a:r>
          </a:p>
        </p:txBody>
      </p:sp>
      <p:grpSp>
        <p:nvGrpSpPr>
          <p:cNvPr id="42" name="Group 41">
            <a:extLst>
              <a:ext uri="{FF2B5EF4-FFF2-40B4-BE49-F238E27FC236}">
                <a16:creationId xmlns:a16="http://schemas.microsoft.com/office/drawing/2014/main" id="{558D799D-6817-AF48-958F-CAC89BB717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3" name="Freeform 105">
              <a:extLst>
                <a:ext uri="{FF2B5EF4-FFF2-40B4-BE49-F238E27FC236}">
                  <a16:creationId xmlns:a16="http://schemas.microsoft.com/office/drawing/2014/main" id="{6DF0BB04-41B9-2740-9969-3C65CE65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492419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106">
              <a:extLst>
                <a:ext uri="{FF2B5EF4-FFF2-40B4-BE49-F238E27FC236}">
                  <a16:creationId xmlns:a16="http://schemas.microsoft.com/office/drawing/2014/main" id="{67DF20F7-680A-4548-A356-D0B3F4277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107">
              <a:extLst>
                <a:ext uri="{FF2B5EF4-FFF2-40B4-BE49-F238E27FC236}">
                  <a16:creationId xmlns:a16="http://schemas.microsoft.com/office/drawing/2014/main" id="{43CCEEBF-2FC8-D346-BCA8-D48EFF692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108">
              <a:extLst>
                <a:ext uri="{FF2B5EF4-FFF2-40B4-BE49-F238E27FC236}">
                  <a16:creationId xmlns:a16="http://schemas.microsoft.com/office/drawing/2014/main" id="{16B5A5B6-3DE9-A94C-B219-519305EFC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109">
              <a:extLst>
                <a:ext uri="{FF2B5EF4-FFF2-40B4-BE49-F238E27FC236}">
                  <a16:creationId xmlns:a16="http://schemas.microsoft.com/office/drawing/2014/main" id="{40B5DF0C-97A3-EB44-B608-6A71EFBF7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110">
              <a:extLst>
                <a:ext uri="{FF2B5EF4-FFF2-40B4-BE49-F238E27FC236}">
                  <a16:creationId xmlns:a16="http://schemas.microsoft.com/office/drawing/2014/main" id="{FA869BB4-4F0B-F141-BC49-AF399B473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111">
              <a:extLst>
                <a:ext uri="{FF2B5EF4-FFF2-40B4-BE49-F238E27FC236}">
                  <a16:creationId xmlns:a16="http://schemas.microsoft.com/office/drawing/2014/main" id="{4AF46C70-EE90-EC45-978A-0A8FEB661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443692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C81890-B3FA-E501-4B71-65E9D3577FCC}"/>
              </a:ext>
            </a:extLst>
          </p:cNvPr>
          <p:cNvSpPr/>
          <p:nvPr/>
        </p:nvSpPr>
        <p:spPr>
          <a:xfrm>
            <a:off x="1236111" y="287558"/>
            <a:ext cx="8713260" cy="16306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11C8990B-AB60-0843-DB55-C2DA424B3404}"/>
              </a:ext>
            </a:extLst>
          </p:cNvPr>
          <p:cNvSpPr txBox="1"/>
          <p:nvPr/>
        </p:nvSpPr>
        <p:spPr>
          <a:xfrm>
            <a:off x="134450" y="879817"/>
            <a:ext cx="1311965" cy="415498"/>
          </a:xfrm>
          <a:prstGeom prst="rect">
            <a:avLst/>
          </a:prstGeom>
          <a:noFill/>
        </p:spPr>
        <p:txBody>
          <a:bodyPr wrap="square" rtlCol="0">
            <a:spAutoFit/>
          </a:bodyPr>
          <a:lstStyle/>
          <a:p>
            <a:r>
              <a:rPr lang="en-US" sz="1050" b="1" dirty="0"/>
              <a:t>Business Modeling</a:t>
            </a:r>
          </a:p>
        </p:txBody>
      </p:sp>
      <p:sp>
        <p:nvSpPr>
          <p:cNvPr id="6" name="TextBox 5">
            <a:extLst>
              <a:ext uri="{FF2B5EF4-FFF2-40B4-BE49-F238E27FC236}">
                <a16:creationId xmlns:a16="http://schemas.microsoft.com/office/drawing/2014/main" id="{96AAD2FA-5458-F51E-EF68-08EAA318BBAF}"/>
              </a:ext>
            </a:extLst>
          </p:cNvPr>
          <p:cNvSpPr txBox="1"/>
          <p:nvPr/>
        </p:nvSpPr>
        <p:spPr>
          <a:xfrm>
            <a:off x="5131905" y="266411"/>
            <a:ext cx="1311965" cy="253916"/>
          </a:xfrm>
          <a:prstGeom prst="rect">
            <a:avLst/>
          </a:prstGeom>
          <a:noFill/>
        </p:spPr>
        <p:txBody>
          <a:bodyPr wrap="square" rtlCol="0">
            <a:spAutoFit/>
          </a:bodyPr>
          <a:lstStyle/>
          <a:p>
            <a:r>
              <a:rPr lang="en-US" sz="1050" b="1" dirty="0"/>
              <a:t>Domain Model</a:t>
            </a:r>
          </a:p>
        </p:txBody>
      </p:sp>
      <p:sp>
        <p:nvSpPr>
          <p:cNvPr id="20" name="TextBox 19">
            <a:extLst>
              <a:ext uri="{FF2B5EF4-FFF2-40B4-BE49-F238E27FC236}">
                <a16:creationId xmlns:a16="http://schemas.microsoft.com/office/drawing/2014/main" id="{F8BAA174-7461-B8E5-C7F7-0E23BFEDDE0C}"/>
              </a:ext>
            </a:extLst>
          </p:cNvPr>
          <p:cNvSpPr txBox="1"/>
          <p:nvPr/>
        </p:nvSpPr>
        <p:spPr>
          <a:xfrm>
            <a:off x="7149009" y="1645301"/>
            <a:ext cx="3278003" cy="253916"/>
          </a:xfrm>
          <a:prstGeom prst="rect">
            <a:avLst/>
          </a:prstGeom>
          <a:noFill/>
        </p:spPr>
        <p:txBody>
          <a:bodyPr wrap="square" rtlCol="0">
            <a:spAutoFit/>
          </a:bodyPr>
          <a:lstStyle/>
          <a:p>
            <a:r>
              <a:rPr lang="en-US" sz="1050" dirty="0"/>
              <a:t>Business Model Sequence Diagram</a:t>
            </a:r>
          </a:p>
        </p:txBody>
      </p:sp>
      <p:sp>
        <p:nvSpPr>
          <p:cNvPr id="21" name="TextBox 20">
            <a:extLst>
              <a:ext uri="{FF2B5EF4-FFF2-40B4-BE49-F238E27FC236}">
                <a16:creationId xmlns:a16="http://schemas.microsoft.com/office/drawing/2014/main" id="{4B297982-3B4D-847A-F13D-DC7D11451259}"/>
              </a:ext>
            </a:extLst>
          </p:cNvPr>
          <p:cNvSpPr txBox="1"/>
          <p:nvPr/>
        </p:nvSpPr>
        <p:spPr>
          <a:xfrm>
            <a:off x="4163963" y="1683677"/>
            <a:ext cx="2933042" cy="253916"/>
          </a:xfrm>
          <a:prstGeom prst="rect">
            <a:avLst/>
          </a:prstGeom>
          <a:noFill/>
        </p:spPr>
        <p:txBody>
          <a:bodyPr wrap="square" rtlCol="0">
            <a:spAutoFit/>
          </a:bodyPr>
          <a:lstStyle/>
          <a:p>
            <a:r>
              <a:rPr lang="en-US" sz="1050" dirty="0"/>
              <a:t>Domain Class Diagram for Stakeholders</a:t>
            </a:r>
          </a:p>
        </p:txBody>
      </p:sp>
      <p:sp>
        <p:nvSpPr>
          <p:cNvPr id="22" name="Rounded Rectangle 21">
            <a:extLst>
              <a:ext uri="{FF2B5EF4-FFF2-40B4-BE49-F238E27FC236}">
                <a16:creationId xmlns:a16="http://schemas.microsoft.com/office/drawing/2014/main" id="{53FC5876-0EF0-E197-5742-0C71C0775C11}"/>
              </a:ext>
            </a:extLst>
          </p:cNvPr>
          <p:cNvSpPr/>
          <p:nvPr/>
        </p:nvSpPr>
        <p:spPr>
          <a:xfrm>
            <a:off x="1236111" y="2112548"/>
            <a:ext cx="6795781" cy="324588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4AFFC2E8-5C4A-983B-0E25-05A2FD99F285}"/>
              </a:ext>
            </a:extLst>
          </p:cNvPr>
          <p:cNvSpPr txBox="1"/>
          <p:nvPr/>
        </p:nvSpPr>
        <p:spPr>
          <a:xfrm>
            <a:off x="89247" y="3548949"/>
            <a:ext cx="1311965" cy="253916"/>
          </a:xfrm>
          <a:prstGeom prst="rect">
            <a:avLst/>
          </a:prstGeom>
          <a:noFill/>
        </p:spPr>
        <p:txBody>
          <a:bodyPr wrap="square" rtlCol="0">
            <a:spAutoFit/>
          </a:bodyPr>
          <a:lstStyle/>
          <a:p>
            <a:r>
              <a:rPr lang="en-US" sz="1050" b="1" dirty="0"/>
              <a:t>Requirements</a:t>
            </a:r>
          </a:p>
        </p:txBody>
      </p:sp>
      <p:sp>
        <p:nvSpPr>
          <p:cNvPr id="28" name="TextBox 27">
            <a:extLst>
              <a:ext uri="{FF2B5EF4-FFF2-40B4-BE49-F238E27FC236}">
                <a16:creationId xmlns:a16="http://schemas.microsoft.com/office/drawing/2014/main" id="{B56B43E5-D0EE-3B8B-FCEB-7FFFF854B695}"/>
              </a:ext>
            </a:extLst>
          </p:cNvPr>
          <p:cNvSpPr txBox="1"/>
          <p:nvPr/>
        </p:nvSpPr>
        <p:spPr>
          <a:xfrm>
            <a:off x="5380199" y="5004927"/>
            <a:ext cx="2651694" cy="253916"/>
          </a:xfrm>
          <a:prstGeom prst="rect">
            <a:avLst/>
          </a:prstGeom>
          <a:noFill/>
        </p:spPr>
        <p:txBody>
          <a:bodyPr wrap="square" rtlCol="0">
            <a:spAutoFit/>
          </a:bodyPr>
          <a:lstStyle/>
          <a:p>
            <a:r>
              <a:rPr lang="en-US" sz="1050" dirty="0"/>
              <a:t>Use Case Template</a:t>
            </a:r>
          </a:p>
        </p:txBody>
      </p:sp>
      <p:sp>
        <p:nvSpPr>
          <p:cNvPr id="29" name="Rounded Rectangle 28">
            <a:extLst>
              <a:ext uri="{FF2B5EF4-FFF2-40B4-BE49-F238E27FC236}">
                <a16:creationId xmlns:a16="http://schemas.microsoft.com/office/drawing/2014/main" id="{B29566C6-A4F0-7E4C-3C7E-45BE9A28CE9D}"/>
              </a:ext>
            </a:extLst>
          </p:cNvPr>
          <p:cNvSpPr/>
          <p:nvPr/>
        </p:nvSpPr>
        <p:spPr>
          <a:xfrm>
            <a:off x="1060173" y="5433562"/>
            <a:ext cx="8573812" cy="13172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A5B205AD-D743-A904-4BA0-5A20BEF86377}"/>
              </a:ext>
            </a:extLst>
          </p:cNvPr>
          <p:cNvSpPr txBox="1"/>
          <p:nvPr/>
        </p:nvSpPr>
        <p:spPr>
          <a:xfrm>
            <a:off x="160879" y="5927655"/>
            <a:ext cx="1311965" cy="253916"/>
          </a:xfrm>
          <a:prstGeom prst="rect">
            <a:avLst/>
          </a:prstGeom>
          <a:noFill/>
        </p:spPr>
        <p:txBody>
          <a:bodyPr wrap="square" rtlCol="0">
            <a:spAutoFit/>
          </a:bodyPr>
          <a:lstStyle/>
          <a:p>
            <a:r>
              <a:rPr lang="en-US" sz="1050" b="1" dirty="0"/>
              <a:t>Design</a:t>
            </a:r>
          </a:p>
        </p:txBody>
      </p:sp>
      <p:pic>
        <p:nvPicPr>
          <p:cNvPr id="31" name="Picture 30" descr="A screenshot of a computer program&#10;&#10;Description automatically generated with low confidence">
            <a:extLst>
              <a:ext uri="{FF2B5EF4-FFF2-40B4-BE49-F238E27FC236}">
                <a16:creationId xmlns:a16="http://schemas.microsoft.com/office/drawing/2014/main" id="{2235EEDC-7982-9EE4-9A29-856ACA934D28}"/>
              </a:ext>
            </a:extLst>
          </p:cNvPr>
          <p:cNvPicPr>
            <a:picLocks noChangeAspect="1"/>
          </p:cNvPicPr>
          <p:nvPr/>
        </p:nvPicPr>
        <p:blipFill>
          <a:blip r:embed="rId3"/>
          <a:stretch>
            <a:fillRect/>
          </a:stretch>
        </p:blipFill>
        <p:spPr>
          <a:xfrm>
            <a:off x="1289877" y="5488428"/>
            <a:ext cx="3231736" cy="1178134"/>
          </a:xfrm>
          <a:prstGeom prst="rect">
            <a:avLst/>
          </a:prstGeom>
        </p:spPr>
      </p:pic>
      <p:sp>
        <p:nvSpPr>
          <p:cNvPr id="32" name="TextBox 31">
            <a:extLst>
              <a:ext uri="{FF2B5EF4-FFF2-40B4-BE49-F238E27FC236}">
                <a16:creationId xmlns:a16="http://schemas.microsoft.com/office/drawing/2014/main" id="{BA39ED4A-24FC-478B-EEC6-1EAEF4A29249}"/>
              </a:ext>
            </a:extLst>
          </p:cNvPr>
          <p:cNvSpPr txBox="1"/>
          <p:nvPr/>
        </p:nvSpPr>
        <p:spPr>
          <a:xfrm>
            <a:off x="4521613" y="5814081"/>
            <a:ext cx="825466" cy="577081"/>
          </a:xfrm>
          <a:prstGeom prst="rect">
            <a:avLst/>
          </a:prstGeom>
          <a:noFill/>
        </p:spPr>
        <p:txBody>
          <a:bodyPr wrap="square" rtlCol="0">
            <a:spAutoFit/>
          </a:bodyPr>
          <a:lstStyle/>
          <a:p>
            <a:r>
              <a:rPr lang="en-US" sz="1050" dirty="0"/>
              <a:t>Design Sequence Diagram</a:t>
            </a:r>
          </a:p>
        </p:txBody>
      </p:sp>
      <p:sp>
        <p:nvSpPr>
          <p:cNvPr id="34" name="TextBox 33">
            <a:extLst>
              <a:ext uri="{FF2B5EF4-FFF2-40B4-BE49-F238E27FC236}">
                <a16:creationId xmlns:a16="http://schemas.microsoft.com/office/drawing/2014/main" id="{118EE9BF-F8EB-F90F-29D5-4BE5BA70AD55}"/>
              </a:ext>
            </a:extLst>
          </p:cNvPr>
          <p:cNvSpPr txBox="1"/>
          <p:nvPr/>
        </p:nvSpPr>
        <p:spPr>
          <a:xfrm>
            <a:off x="7297677" y="6539553"/>
            <a:ext cx="2651694" cy="253916"/>
          </a:xfrm>
          <a:prstGeom prst="rect">
            <a:avLst/>
          </a:prstGeom>
          <a:noFill/>
        </p:spPr>
        <p:txBody>
          <a:bodyPr wrap="square" rtlCol="0">
            <a:spAutoFit/>
          </a:bodyPr>
          <a:lstStyle/>
          <a:p>
            <a:r>
              <a:rPr lang="en-US" sz="1050" dirty="0"/>
              <a:t>Design Class Diagram</a:t>
            </a:r>
          </a:p>
        </p:txBody>
      </p:sp>
      <p:pic>
        <p:nvPicPr>
          <p:cNvPr id="37" name="Picture 36" descr="A close-up of a paper&#10;&#10;Description automatically generated with medium confidence">
            <a:extLst>
              <a:ext uri="{FF2B5EF4-FFF2-40B4-BE49-F238E27FC236}">
                <a16:creationId xmlns:a16="http://schemas.microsoft.com/office/drawing/2014/main" id="{A600D47B-3986-A100-85B4-C78A05A3AFC1}"/>
              </a:ext>
            </a:extLst>
          </p:cNvPr>
          <p:cNvPicPr>
            <a:picLocks noChangeAspect="1"/>
          </p:cNvPicPr>
          <p:nvPr/>
        </p:nvPicPr>
        <p:blipFill>
          <a:blip r:embed="rId4"/>
          <a:stretch>
            <a:fillRect/>
          </a:stretch>
        </p:blipFill>
        <p:spPr>
          <a:xfrm>
            <a:off x="8316274" y="2921276"/>
            <a:ext cx="835376" cy="850293"/>
          </a:xfrm>
          <a:prstGeom prst="rect">
            <a:avLst/>
          </a:prstGeom>
        </p:spPr>
      </p:pic>
      <p:sp>
        <p:nvSpPr>
          <p:cNvPr id="38" name="TextBox 37">
            <a:extLst>
              <a:ext uri="{FF2B5EF4-FFF2-40B4-BE49-F238E27FC236}">
                <a16:creationId xmlns:a16="http://schemas.microsoft.com/office/drawing/2014/main" id="{EFB9728E-8954-182B-7B35-3338C2EAA0E8}"/>
              </a:ext>
            </a:extLst>
          </p:cNvPr>
          <p:cNvSpPr txBox="1"/>
          <p:nvPr/>
        </p:nvSpPr>
        <p:spPr>
          <a:xfrm>
            <a:off x="8268904" y="3807068"/>
            <a:ext cx="1171408" cy="577081"/>
          </a:xfrm>
          <a:prstGeom prst="rect">
            <a:avLst/>
          </a:prstGeom>
          <a:noFill/>
        </p:spPr>
        <p:txBody>
          <a:bodyPr wrap="square" rtlCol="0">
            <a:spAutoFit/>
          </a:bodyPr>
          <a:lstStyle/>
          <a:p>
            <a:r>
              <a:rPr lang="en-US" sz="1050" dirty="0"/>
              <a:t>Final Phase I Project Plan Document</a:t>
            </a:r>
          </a:p>
        </p:txBody>
      </p:sp>
      <p:pic>
        <p:nvPicPr>
          <p:cNvPr id="48" name="Picture 47" descr="A picture containing text, screenshot, font, white&#10;&#10;Description automatically generated">
            <a:extLst>
              <a:ext uri="{FF2B5EF4-FFF2-40B4-BE49-F238E27FC236}">
                <a16:creationId xmlns:a16="http://schemas.microsoft.com/office/drawing/2014/main" id="{F9C98E19-9A89-6712-63F2-079F5390B3FF}"/>
              </a:ext>
            </a:extLst>
          </p:cNvPr>
          <p:cNvPicPr>
            <a:picLocks noChangeAspect="1"/>
          </p:cNvPicPr>
          <p:nvPr/>
        </p:nvPicPr>
        <p:blipFill>
          <a:blip r:embed="rId5"/>
          <a:stretch>
            <a:fillRect/>
          </a:stretch>
        </p:blipFill>
        <p:spPr>
          <a:xfrm>
            <a:off x="10352269" y="432826"/>
            <a:ext cx="1732765" cy="1401034"/>
          </a:xfrm>
          <a:prstGeom prst="rect">
            <a:avLst/>
          </a:prstGeom>
        </p:spPr>
      </p:pic>
      <p:cxnSp>
        <p:nvCxnSpPr>
          <p:cNvPr id="8192" name="Straight Arrow Connector 8191">
            <a:extLst>
              <a:ext uri="{FF2B5EF4-FFF2-40B4-BE49-F238E27FC236}">
                <a16:creationId xmlns:a16="http://schemas.microsoft.com/office/drawing/2014/main" id="{959F9B43-050F-FD11-2B5F-CD3D6A48B82A}"/>
              </a:ext>
            </a:extLst>
          </p:cNvPr>
          <p:cNvCxnSpPr/>
          <p:nvPr/>
        </p:nvCxnSpPr>
        <p:spPr>
          <a:xfrm>
            <a:off x="4193514" y="2652229"/>
            <a:ext cx="8579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98" name="Curved Connector 8197">
            <a:extLst>
              <a:ext uri="{FF2B5EF4-FFF2-40B4-BE49-F238E27FC236}">
                <a16:creationId xmlns:a16="http://schemas.microsoft.com/office/drawing/2014/main" id="{6CCAEA62-6A77-5056-76E4-B86751781951}"/>
              </a:ext>
            </a:extLst>
          </p:cNvPr>
          <p:cNvCxnSpPr>
            <a:cxnSpLocks/>
            <a:endCxn id="20" idx="2"/>
          </p:cNvCxnSpPr>
          <p:nvPr/>
        </p:nvCxnSpPr>
        <p:spPr>
          <a:xfrm flipV="1">
            <a:off x="7007087" y="1899217"/>
            <a:ext cx="1780924" cy="66923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203" name="Curved Connector 8202">
            <a:extLst>
              <a:ext uri="{FF2B5EF4-FFF2-40B4-BE49-F238E27FC236}">
                <a16:creationId xmlns:a16="http://schemas.microsoft.com/office/drawing/2014/main" id="{4D07FDEA-1B30-CA59-AE0D-DB1C91F8C967}"/>
              </a:ext>
            </a:extLst>
          </p:cNvPr>
          <p:cNvCxnSpPr>
            <a:cxnSpLocks/>
          </p:cNvCxnSpPr>
          <p:nvPr/>
        </p:nvCxnSpPr>
        <p:spPr>
          <a:xfrm rot="5400000" flipH="1" flipV="1">
            <a:off x="8084678" y="4867538"/>
            <a:ext cx="1061050" cy="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0E606256-2D66-787D-1F86-94FD0F950D7C}"/>
              </a:ext>
            </a:extLst>
          </p:cNvPr>
          <p:cNvSpPr txBox="1"/>
          <p:nvPr/>
        </p:nvSpPr>
        <p:spPr>
          <a:xfrm>
            <a:off x="4180546" y="2136757"/>
            <a:ext cx="1311965" cy="253916"/>
          </a:xfrm>
          <a:prstGeom prst="rect">
            <a:avLst/>
          </a:prstGeom>
          <a:noFill/>
        </p:spPr>
        <p:txBody>
          <a:bodyPr wrap="square" rtlCol="0">
            <a:spAutoFit/>
          </a:bodyPr>
          <a:lstStyle/>
          <a:p>
            <a:r>
              <a:rPr lang="en-US" sz="1050" b="1" dirty="0"/>
              <a:t>Use-Case Model</a:t>
            </a:r>
          </a:p>
        </p:txBody>
      </p:sp>
      <p:sp>
        <p:nvSpPr>
          <p:cNvPr id="27" name="TextBox 26">
            <a:extLst>
              <a:ext uri="{FF2B5EF4-FFF2-40B4-BE49-F238E27FC236}">
                <a16:creationId xmlns:a16="http://schemas.microsoft.com/office/drawing/2014/main" id="{470F0E19-3DB0-A677-CB0B-88F63107F3E9}"/>
              </a:ext>
            </a:extLst>
          </p:cNvPr>
          <p:cNvSpPr txBox="1"/>
          <p:nvPr/>
        </p:nvSpPr>
        <p:spPr>
          <a:xfrm>
            <a:off x="2352658" y="2355248"/>
            <a:ext cx="2651694" cy="253916"/>
          </a:xfrm>
          <a:prstGeom prst="rect">
            <a:avLst/>
          </a:prstGeom>
          <a:noFill/>
        </p:spPr>
        <p:txBody>
          <a:bodyPr wrap="square" rtlCol="0">
            <a:spAutoFit/>
          </a:bodyPr>
          <a:lstStyle/>
          <a:p>
            <a:r>
              <a:rPr lang="en-US" sz="1050" dirty="0"/>
              <a:t>Use Case Diagram</a:t>
            </a:r>
          </a:p>
        </p:txBody>
      </p:sp>
      <p:sp>
        <p:nvSpPr>
          <p:cNvPr id="8207" name="TextBox 8206">
            <a:extLst>
              <a:ext uri="{FF2B5EF4-FFF2-40B4-BE49-F238E27FC236}">
                <a16:creationId xmlns:a16="http://schemas.microsoft.com/office/drawing/2014/main" id="{0FB9C28D-A19C-3428-E0EA-BDF0ACF872C9}"/>
              </a:ext>
            </a:extLst>
          </p:cNvPr>
          <p:cNvSpPr txBox="1"/>
          <p:nvPr/>
        </p:nvSpPr>
        <p:spPr>
          <a:xfrm>
            <a:off x="1825086" y="5093246"/>
            <a:ext cx="3060746" cy="253916"/>
          </a:xfrm>
          <a:prstGeom prst="rect">
            <a:avLst/>
          </a:prstGeom>
          <a:noFill/>
        </p:spPr>
        <p:txBody>
          <a:bodyPr wrap="square" rtlCol="0">
            <a:spAutoFit/>
          </a:bodyPr>
          <a:lstStyle/>
          <a:p>
            <a:r>
              <a:rPr lang="en-US" sz="1050" dirty="0"/>
              <a:t>Requirements System Sequence Diagram</a:t>
            </a:r>
          </a:p>
        </p:txBody>
      </p:sp>
      <p:sp>
        <p:nvSpPr>
          <p:cNvPr id="8230" name="Freeform 8229">
            <a:extLst>
              <a:ext uri="{FF2B5EF4-FFF2-40B4-BE49-F238E27FC236}">
                <a16:creationId xmlns:a16="http://schemas.microsoft.com/office/drawing/2014/main" id="{4545F465-ECC2-F3FB-735F-04AA3468EB55}"/>
              </a:ext>
            </a:extLst>
          </p:cNvPr>
          <p:cNvSpPr/>
          <p:nvPr/>
        </p:nvSpPr>
        <p:spPr>
          <a:xfrm>
            <a:off x="439388" y="4267200"/>
            <a:ext cx="802390" cy="1580444"/>
          </a:xfrm>
          <a:custGeom>
            <a:avLst/>
            <a:gdLst>
              <a:gd name="connsiteX0" fmla="*/ 802390 w 802390"/>
              <a:gd name="connsiteY0" fmla="*/ 0 h 1580444"/>
              <a:gd name="connsiteX1" fmla="*/ 879 w 802390"/>
              <a:gd name="connsiteY1" fmla="*/ 722489 h 1580444"/>
              <a:gd name="connsiteX2" fmla="*/ 633056 w 802390"/>
              <a:gd name="connsiteY2" fmla="*/ 1546578 h 1580444"/>
              <a:gd name="connsiteX3" fmla="*/ 633056 w 802390"/>
              <a:gd name="connsiteY3" fmla="*/ 1546578 h 1580444"/>
              <a:gd name="connsiteX4" fmla="*/ 666923 w 802390"/>
              <a:gd name="connsiteY4" fmla="*/ 1580444 h 1580444"/>
              <a:gd name="connsiteX5" fmla="*/ 283101 w 802390"/>
              <a:gd name="connsiteY5" fmla="*/ 1207911 h 1580444"/>
              <a:gd name="connsiteX6" fmla="*/ 576612 w 802390"/>
              <a:gd name="connsiteY6" fmla="*/ 1490133 h 158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390" h="1580444">
                <a:moveTo>
                  <a:pt x="802390" y="0"/>
                </a:moveTo>
                <a:cubicBezTo>
                  <a:pt x="415745" y="232363"/>
                  <a:pt x="29101" y="464726"/>
                  <a:pt x="879" y="722489"/>
                </a:cubicBezTo>
                <a:cubicBezTo>
                  <a:pt x="-27343" y="980252"/>
                  <a:pt x="633056" y="1546578"/>
                  <a:pt x="633056" y="1546578"/>
                </a:cubicBezTo>
                <a:lnTo>
                  <a:pt x="633056" y="1546578"/>
                </a:lnTo>
                <a:lnTo>
                  <a:pt x="666923" y="1580444"/>
                </a:lnTo>
                <a:lnTo>
                  <a:pt x="283101" y="1207911"/>
                </a:lnTo>
                <a:cubicBezTo>
                  <a:pt x="268049" y="1192859"/>
                  <a:pt x="422330" y="1341496"/>
                  <a:pt x="576612" y="149013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231" name="Triangle 8230">
            <a:extLst>
              <a:ext uri="{FF2B5EF4-FFF2-40B4-BE49-F238E27FC236}">
                <a16:creationId xmlns:a16="http://schemas.microsoft.com/office/drawing/2014/main" id="{57D211E2-895D-8607-4CDD-866489573BAD}"/>
              </a:ext>
            </a:extLst>
          </p:cNvPr>
          <p:cNvSpPr/>
          <p:nvPr/>
        </p:nvSpPr>
        <p:spPr>
          <a:xfrm rot="8285161">
            <a:off x="993426" y="5725564"/>
            <a:ext cx="124340" cy="150575"/>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212A588-36F4-348E-F073-67E95E8BFD75}"/>
              </a:ext>
            </a:extLst>
          </p:cNvPr>
          <p:cNvSpPr txBox="1"/>
          <p:nvPr/>
        </p:nvSpPr>
        <p:spPr>
          <a:xfrm>
            <a:off x="1626712" y="1676298"/>
            <a:ext cx="2651694" cy="253916"/>
          </a:xfrm>
          <a:prstGeom prst="rect">
            <a:avLst/>
          </a:prstGeom>
          <a:noFill/>
        </p:spPr>
        <p:txBody>
          <a:bodyPr wrap="square" rtlCol="0">
            <a:spAutoFit/>
          </a:bodyPr>
          <a:lstStyle/>
          <a:p>
            <a:r>
              <a:rPr lang="en-US" sz="1050" dirty="0"/>
              <a:t>Domain Model Class Diagram</a:t>
            </a:r>
          </a:p>
        </p:txBody>
      </p:sp>
      <p:sp>
        <p:nvSpPr>
          <p:cNvPr id="8" name="TextBox 7">
            <a:extLst>
              <a:ext uri="{FF2B5EF4-FFF2-40B4-BE49-F238E27FC236}">
                <a16:creationId xmlns:a16="http://schemas.microsoft.com/office/drawing/2014/main" id="{197847C5-83EC-D45B-A930-776DD61A4CE6}"/>
              </a:ext>
            </a:extLst>
          </p:cNvPr>
          <p:cNvSpPr txBox="1"/>
          <p:nvPr/>
        </p:nvSpPr>
        <p:spPr>
          <a:xfrm>
            <a:off x="3380768" y="1342732"/>
            <a:ext cx="253409" cy="369332"/>
          </a:xfrm>
          <a:prstGeom prst="rect">
            <a:avLst/>
          </a:prstGeom>
          <a:noFill/>
        </p:spPr>
        <p:txBody>
          <a:bodyPr wrap="square" rtlCol="0">
            <a:spAutoFit/>
          </a:bodyPr>
          <a:lstStyle/>
          <a:p>
            <a:r>
              <a:rPr lang="en-US" dirty="0"/>
              <a:t>…</a:t>
            </a:r>
          </a:p>
        </p:txBody>
      </p:sp>
      <p:sp>
        <p:nvSpPr>
          <p:cNvPr id="36" name="TextBox 35">
            <a:extLst>
              <a:ext uri="{FF2B5EF4-FFF2-40B4-BE49-F238E27FC236}">
                <a16:creationId xmlns:a16="http://schemas.microsoft.com/office/drawing/2014/main" id="{666C8A49-8B50-22AA-E7D2-B7EFF444B57A}"/>
              </a:ext>
            </a:extLst>
          </p:cNvPr>
          <p:cNvSpPr txBox="1"/>
          <p:nvPr/>
        </p:nvSpPr>
        <p:spPr>
          <a:xfrm>
            <a:off x="5787887" y="704425"/>
            <a:ext cx="1639002" cy="200055"/>
          </a:xfrm>
          <a:prstGeom prst="rect">
            <a:avLst/>
          </a:prstGeom>
          <a:noFill/>
        </p:spPr>
        <p:txBody>
          <a:bodyPr wrap="square" rtlCol="0">
            <a:spAutoFit/>
          </a:bodyPr>
          <a:lstStyle/>
          <a:p>
            <a:r>
              <a:rPr lang="en-US" sz="700" dirty="0"/>
              <a:t>Stakeholder: Search User </a:t>
            </a:r>
          </a:p>
        </p:txBody>
      </p:sp>
      <p:pic>
        <p:nvPicPr>
          <p:cNvPr id="47" name="Picture 46" descr="A picture containing screenshot, text, rectangle, line&#10;&#10;Description automatically generated">
            <a:extLst>
              <a:ext uri="{FF2B5EF4-FFF2-40B4-BE49-F238E27FC236}">
                <a16:creationId xmlns:a16="http://schemas.microsoft.com/office/drawing/2014/main" id="{C59E6E7F-533E-DFCA-94E9-4779BF06DE35}"/>
              </a:ext>
            </a:extLst>
          </p:cNvPr>
          <p:cNvPicPr>
            <a:picLocks noChangeAspect="1"/>
          </p:cNvPicPr>
          <p:nvPr/>
        </p:nvPicPr>
        <p:blipFill>
          <a:blip r:embed="rId6"/>
          <a:stretch>
            <a:fillRect/>
          </a:stretch>
        </p:blipFill>
        <p:spPr>
          <a:xfrm>
            <a:off x="1315278" y="662461"/>
            <a:ext cx="2482109" cy="887386"/>
          </a:xfrm>
          <a:prstGeom prst="rect">
            <a:avLst/>
          </a:prstGeom>
        </p:spPr>
      </p:pic>
      <p:pic>
        <p:nvPicPr>
          <p:cNvPr id="51" name="Picture 50" descr="A diagram of a business&#10;&#10;Description automatically generated with low confidence">
            <a:extLst>
              <a:ext uri="{FF2B5EF4-FFF2-40B4-BE49-F238E27FC236}">
                <a16:creationId xmlns:a16="http://schemas.microsoft.com/office/drawing/2014/main" id="{D7761896-36D4-FFB5-DFBA-5FE234F27D56}"/>
              </a:ext>
            </a:extLst>
          </p:cNvPr>
          <p:cNvPicPr>
            <a:picLocks noChangeAspect="1"/>
          </p:cNvPicPr>
          <p:nvPr/>
        </p:nvPicPr>
        <p:blipFill>
          <a:blip r:embed="rId7"/>
          <a:stretch>
            <a:fillRect/>
          </a:stretch>
        </p:blipFill>
        <p:spPr>
          <a:xfrm>
            <a:off x="7192997" y="724206"/>
            <a:ext cx="2671105" cy="923102"/>
          </a:xfrm>
          <a:prstGeom prst="rect">
            <a:avLst/>
          </a:prstGeom>
        </p:spPr>
      </p:pic>
      <p:sp>
        <p:nvSpPr>
          <p:cNvPr id="53" name="TextBox 52">
            <a:extLst>
              <a:ext uri="{FF2B5EF4-FFF2-40B4-BE49-F238E27FC236}">
                <a16:creationId xmlns:a16="http://schemas.microsoft.com/office/drawing/2014/main" id="{06568C60-8186-528D-D5FB-0FF3B3F258EC}"/>
              </a:ext>
            </a:extLst>
          </p:cNvPr>
          <p:cNvSpPr txBox="1"/>
          <p:nvPr/>
        </p:nvSpPr>
        <p:spPr>
          <a:xfrm>
            <a:off x="9313607" y="1423878"/>
            <a:ext cx="253409" cy="369332"/>
          </a:xfrm>
          <a:prstGeom prst="rect">
            <a:avLst/>
          </a:prstGeom>
          <a:noFill/>
        </p:spPr>
        <p:txBody>
          <a:bodyPr wrap="square" rtlCol="0">
            <a:spAutoFit/>
          </a:bodyPr>
          <a:lstStyle/>
          <a:p>
            <a:r>
              <a:rPr lang="en-US" dirty="0"/>
              <a:t>…</a:t>
            </a:r>
          </a:p>
        </p:txBody>
      </p:sp>
      <p:pic>
        <p:nvPicPr>
          <p:cNvPr id="55" name="Picture 54" descr="A picture containing text, screenshot, line, rectangle&#10;&#10;Description automatically generated">
            <a:extLst>
              <a:ext uri="{FF2B5EF4-FFF2-40B4-BE49-F238E27FC236}">
                <a16:creationId xmlns:a16="http://schemas.microsoft.com/office/drawing/2014/main" id="{566C4749-FBCA-E4D3-C522-5B0F3AA549C4}"/>
              </a:ext>
            </a:extLst>
          </p:cNvPr>
          <p:cNvPicPr>
            <a:picLocks noChangeAspect="1"/>
          </p:cNvPicPr>
          <p:nvPr/>
        </p:nvPicPr>
        <p:blipFill>
          <a:blip r:embed="rId8"/>
          <a:stretch>
            <a:fillRect/>
          </a:stretch>
        </p:blipFill>
        <p:spPr>
          <a:xfrm>
            <a:off x="3918187" y="871799"/>
            <a:ext cx="1663347" cy="821827"/>
          </a:xfrm>
          <a:prstGeom prst="rect">
            <a:avLst/>
          </a:prstGeom>
        </p:spPr>
      </p:pic>
      <p:sp>
        <p:nvSpPr>
          <p:cNvPr id="16" name="TextBox 15">
            <a:extLst>
              <a:ext uri="{FF2B5EF4-FFF2-40B4-BE49-F238E27FC236}">
                <a16:creationId xmlns:a16="http://schemas.microsoft.com/office/drawing/2014/main" id="{DB8C8817-7AFC-30B3-C28A-7EE3591A1BEE}"/>
              </a:ext>
            </a:extLst>
          </p:cNvPr>
          <p:cNvSpPr txBox="1"/>
          <p:nvPr/>
        </p:nvSpPr>
        <p:spPr>
          <a:xfrm>
            <a:off x="3929412" y="733292"/>
            <a:ext cx="1639002" cy="200055"/>
          </a:xfrm>
          <a:prstGeom prst="rect">
            <a:avLst/>
          </a:prstGeom>
          <a:noFill/>
        </p:spPr>
        <p:txBody>
          <a:bodyPr wrap="square" rtlCol="0">
            <a:spAutoFit/>
          </a:bodyPr>
          <a:lstStyle/>
          <a:p>
            <a:r>
              <a:rPr lang="en-US" sz="700" dirty="0"/>
              <a:t>Stakeholder: Client</a:t>
            </a:r>
          </a:p>
        </p:txBody>
      </p:sp>
      <p:sp>
        <p:nvSpPr>
          <p:cNvPr id="15" name="TextBox 14">
            <a:extLst>
              <a:ext uri="{FF2B5EF4-FFF2-40B4-BE49-F238E27FC236}">
                <a16:creationId xmlns:a16="http://schemas.microsoft.com/office/drawing/2014/main" id="{CD4E4246-EB87-988F-62B3-5CCCE0F808BE}"/>
              </a:ext>
            </a:extLst>
          </p:cNvPr>
          <p:cNvSpPr txBox="1"/>
          <p:nvPr/>
        </p:nvSpPr>
        <p:spPr>
          <a:xfrm>
            <a:off x="5287982" y="1453764"/>
            <a:ext cx="253409" cy="369332"/>
          </a:xfrm>
          <a:prstGeom prst="rect">
            <a:avLst/>
          </a:prstGeom>
          <a:noFill/>
        </p:spPr>
        <p:txBody>
          <a:bodyPr wrap="square" rtlCol="0">
            <a:spAutoFit/>
          </a:bodyPr>
          <a:lstStyle/>
          <a:p>
            <a:r>
              <a:rPr lang="en-US" dirty="0"/>
              <a:t>…</a:t>
            </a:r>
          </a:p>
        </p:txBody>
      </p:sp>
      <p:pic>
        <p:nvPicPr>
          <p:cNvPr id="57" name="Picture 56" descr="A picture containing text, screenshot, font, line&#10;&#10;Description automatically generated">
            <a:extLst>
              <a:ext uri="{FF2B5EF4-FFF2-40B4-BE49-F238E27FC236}">
                <a16:creationId xmlns:a16="http://schemas.microsoft.com/office/drawing/2014/main" id="{72374BF9-1EC2-8077-BCDE-F2D1794B39ED}"/>
              </a:ext>
            </a:extLst>
          </p:cNvPr>
          <p:cNvPicPr>
            <a:picLocks noChangeAspect="1"/>
          </p:cNvPicPr>
          <p:nvPr/>
        </p:nvPicPr>
        <p:blipFill>
          <a:blip r:embed="rId9"/>
          <a:stretch>
            <a:fillRect/>
          </a:stretch>
        </p:blipFill>
        <p:spPr>
          <a:xfrm>
            <a:off x="5809848" y="869102"/>
            <a:ext cx="1045742" cy="825121"/>
          </a:xfrm>
          <a:prstGeom prst="rect">
            <a:avLst/>
          </a:prstGeom>
        </p:spPr>
      </p:pic>
      <p:sp>
        <p:nvSpPr>
          <p:cNvPr id="26" name="TextBox 25">
            <a:extLst>
              <a:ext uri="{FF2B5EF4-FFF2-40B4-BE49-F238E27FC236}">
                <a16:creationId xmlns:a16="http://schemas.microsoft.com/office/drawing/2014/main" id="{CBE577C8-EF09-DD6E-2C8C-C3DE15E7FD7C}"/>
              </a:ext>
            </a:extLst>
          </p:cNvPr>
          <p:cNvSpPr txBox="1"/>
          <p:nvPr/>
        </p:nvSpPr>
        <p:spPr>
          <a:xfrm>
            <a:off x="6515878" y="1441303"/>
            <a:ext cx="253409" cy="369332"/>
          </a:xfrm>
          <a:prstGeom prst="rect">
            <a:avLst/>
          </a:prstGeom>
          <a:noFill/>
        </p:spPr>
        <p:txBody>
          <a:bodyPr wrap="square" rtlCol="0">
            <a:spAutoFit/>
          </a:bodyPr>
          <a:lstStyle/>
          <a:p>
            <a:r>
              <a:rPr lang="en-US" dirty="0"/>
              <a:t>…</a:t>
            </a:r>
          </a:p>
        </p:txBody>
      </p:sp>
      <p:pic>
        <p:nvPicPr>
          <p:cNvPr id="58" name="Picture 57" descr="A picture containing text, diagram, line, design&#10;&#10;Description automatically generated">
            <a:extLst>
              <a:ext uri="{FF2B5EF4-FFF2-40B4-BE49-F238E27FC236}">
                <a16:creationId xmlns:a16="http://schemas.microsoft.com/office/drawing/2014/main" id="{AFFF5CA9-DA5E-4273-0C20-582D55764BA4}"/>
              </a:ext>
            </a:extLst>
          </p:cNvPr>
          <p:cNvPicPr>
            <a:picLocks noChangeAspect="1"/>
          </p:cNvPicPr>
          <p:nvPr/>
        </p:nvPicPr>
        <p:blipFill>
          <a:blip r:embed="rId10"/>
          <a:stretch>
            <a:fillRect/>
          </a:stretch>
        </p:blipFill>
        <p:spPr>
          <a:xfrm>
            <a:off x="1744963" y="2568449"/>
            <a:ext cx="2378700" cy="1422414"/>
          </a:xfrm>
          <a:prstGeom prst="rect">
            <a:avLst/>
          </a:prstGeom>
        </p:spPr>
      </p:pic>
      <p:pic>
        <p:nvPicPr>
          <p:cNvPr id="59" name="Picture 58" descr="A diagram of a search engine&#10;&#10;Description automatically generated with medium confidence">
            <a:extLst>
              <a:ext uri="{FF2B5EF4-FFF2-40B4-BE49-F238E27FC236}">
                <a16:creationId xmlns:a16="http://schemas.microsoft.com/office/drawing/2014/main" id="{6B460959-173D-27F7-4E77-C1802E148DED}"/>
              </a:ext>
            </a:extLst>
          </p:cNvPr>
          <p:cNvPicPr>
            <a:picLocks noChangeAspect="1"/>
          </p:cNvPicPr>
          <p:nvPr/>
        </p:nvPicPr>
        <p:blipFill>
          <a:blip r:embed="rId11"/>
          <a:stretch>
            <a:fillRect/>
          </a:stretch>
        </p:blipFill>
        <p:spPr>
          <a:xfrm>
            <a:off x="1900889" y="4071118"/>
            <a:ext cx="2409688" cy="1017156"/>
          </a:xfrm>
          <a:prstGeom prst="rect">
            <a:avLst/>
          </a:prstGeom>
        </p:spPr>
      </p:pic>
      <p:pic>
        <p:nvPicPr>
          <p:cNvPr id="63" name="Picture 62" descr="A screenshot of a document&#10;&#10;Description automatically generated with low confidence">
            <a:extLst>
              <a:ext uri="{FF2B5EF4-FFF2-40B4-BE49-F238E27FC236}">
                <a16:creationId xmlns:a16="http://schemas.microsoft.com/office/drawing/2014/main" id="{0A025031-9C7A-E608-B492-8C12F2D992AD}"/>
              </a:ext>
            </a:extLst>
          </p:cNvPr>
          <p:cNvPicPr>
            <a:picLocks noChangeAspect="1"/>
          </p:cNvPicPr>
          <p:nvPr/>
        </p:nvPicPr>
        <p:blipFill>
          <a:blip r:embed="rId12"/>
          <a:stretch>
            <a:fillRect/>
          </a:stretch>
        </p:blipFill>
        <p:spPr>
          <a:xfrm>
            <a:off x="5232360" y="2374825"/>
            <a:ext cx="2065317" cy="2611666"/>
          </a:xfrm>
          <a:prstGeom prst="rect">
            <a:avLst/>
          </a:prstGeom>
        </p:spPr>
      </p:pic>
      <p:pic>
        <p:nvPicPr>
          <p:cNvPr id="8194" name="Picture 8193" descr="A picture containing text, screenshot, diagram, design&#10;&#10;Description automatically generated">
            <a:extLst>
              <a:ext uri="{FF2B5EF4-FFF2-40B4-BE49-F238E27FC236}">
                <a16:creationId xmlns:a16="http://schemas.microsoft.com/office/drawing/2014/main" id="{3C3D6738-35B7-1E8F-4BBD-50C73D32948E}"/>
              </a:ext>
            </a:extLst>
          </p:cNvPr>
          <p:cNvPicPr>
            <a:picLocks noChangeAspect="1"/>
          </p:cNvPicPr>
          <p:nvPr/>
        </p:nvPicPr>
        <p:blipFill>
          <a:blip r:embed="rId13"/>
          <a:stretch>
            <a:fillRect/>
          </a:stretch>
        </p:blipFill>
        <p:spPr>
          <a:xfrm>
            <a:off x="5791363" y="5454617"/>
            <a:ext cx="3360287" cy="1042264"/>
          </a:xfrm>
          <a:prstGeom prst="rect">
            <a:avLst/>
          </a:prstGeom>
        </p:spPr>
      </p:pic>
    </p:spTree>
    <p:extLst>
      <p:ext uri="{BB962C8B-B14F-4D97-AF65-F5344CB8AC3E}">
        <p14:creationId xmlns:p14="http://schemas.microsoft.com/office/powerpoint/2010/main" val="3543031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3F4866D-D431-3DAF-E90B-7837B3049698}"/>
              </a:ext>
            </a:extLst>
          </p:cNvPr>
          <p:cNvSpPr/>
          <p:nvPr/>
        </p:nvSpPr>
        <p:spPr>
          <a:xfrm>
            <a:off x="1232451" y="257738"/>
            <a:ext cx="9966591" cy="3395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965DB602-E2E7-975D-03AC-CFA0C0CB705A}"/>
              </a:ext>
            </a:extLst>
          </p:cNvPr>
          <p:cNvSpPr txBox="1"/>
          <p:nvPr/>
        </p:nvSpPr>
        <p:spPr>
          <a:xfrm>
            <a:off x="0" y="1587542"/>
            <a:ext cx="1311965" cy="253916"/>
          </a:xfrm>
          <a:prstGeom prst="rect">
            <a:avLst/>
          </a:prstGeom>
          <a:noFill/>
        </p:spPr>
        <p:txBody>
          <a:bodyPr wrap="square" rtlCol="0">
            <a:spAutoFit/>
          </a:bodyPr>
          <a:lstStyle/>
          <a:p>
            <a:r>
              <a:rPr lang="en-US" sz="1050" b="1" dirty="0"/>
              <a:t>Implementation</a:t>
            </a:r>
          </a:p>
        </p:txBody>
      </p:sp>
      <p:sp>
        <p:nvSpPr>
          <p:cNvPr id="4" name="TextBox 3">
            <a:extLst>
              <a:ext uri="{FF2B5EF4-FFF2-40B4-BE49-F238E27FC236}">
                <a16:creationId xmlns:a16="http://schemas.microsoft.com/office/drawing/2014/main" id="{52B2D827-CFAA-F5EA-D184-3FF96198F670}"/>
              </a:ext>
            </a:extLst>
          </p:cNvPr>
          <p:cNvSpPr txBox="1"/>
          <p:nvPr/>
        </p:nvSpPr>
        <p:spPr>
          <a:xfrm>
            <a:off x="339783" y="5257235"/>
            <a:ext cx="1311965" cy="253916"/>
          </a:xfrm>
          <a:prstGeom prst="rect">
            <a:avLst/>
          </a:prstGeom>
          <a:noFill/>
        </p:spPr>
        <p:txBody>
          <a:bodyPr wrap="square" rtlCol="0">
            <a:spAutoFit/>
          </a:bodyPr>
          <a:lstStyle/>
          <a:p>
            <a:r>
              <a:rPr lang="en-US" sz="1050" b="1" dirty="0"/>
              <a:t>Testing</a:t>
            </a:r>
          </a:p>
        </p:txBody>
      </p:sp>
      <p:sp>
        <p:nvSpPr>
          <p:cNvPr id="5" name="TextBox 4">
            <a:extLst>
              <a:ext uri="{FF2B5EF4-FFF2-40B4-BE49-F238E27FC236}">
                <a16:creationId xmlns:a16="http://schemas.microsoft.com/office/drawing/2014/main" id="{E2CE8857-3C57-DBB8-1ECF-28D4FD505DDB}"/>
              </a:ext>
            </a:extLst>
          </p:cNvPr>
          <p:cNvSpPr txBox="1"/>
          <p:nvPr/>
        </p:nvSpPr>
        <p:spPr>
          <a:xfrm>
            <a:off x="1453486" y="3152001"/>
            <a:ext cx="4235122" cy="276999"/>
          </a:xfrm>
          <a:prstGeom prst="rect">
            <a:avLst/>
          </a:prstGeom>
          <a:noFill/>
        </p:spPr>
        <p:txBody>
          <a:bodyPr wrap="square" rtlCol="0">
            <a:spAutoFit/>
          </a:bodyPr>
          <a:lstStyle/>
          <a:p>
            <a:r>
              <a:rPr lang="en-US" sz="1200" b="1" dirty="0"/>
              <a:t>Language and server-side web application framework</a:t>
            </a:r>
          </a:p>
        </p:txBody>
      </p:sp>
      <p:sp>
        <p:nvSpPr>
          <p:cNvPr id="6" name="Rounded Rectangle 5">
            <a:extLst>
              <a:ext uri="{FF2B5EF4-FFF2-40B4-BE49-F238E27FC236}">
                <a16:creationId xmlns:a16="http://schemas.microsoft.com/office/drawing/2014/main" id="{3C691564-7857-C7C8-E3CE-930ADE018F00}"/>
              </a:ext>
            </a:extLst>
          </p:cNvPr>
          <p:cNvSpPr/>
          <p:nvPr/>
        </p:nvSpPr>
        <p:spPr>
          <a:xfrm>
            <a:off x="1472843" y="3878271"/>
            <a:ext cx="9726199" cy="27219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198087E-DD4D-1F88-7F7D-6C205EA36753}"/>
              </a:ext>
            </a:extLst>
          </p:cNvPr>
          <p:cNvSpPr txBox="1"/>
          <p:nvPr/>
        </p:nvSpPr>
        <p:spPr>
          <a:xfrm>
            <a:off x="7892421" y="6347749"/>
            <a:ext cx="2419108" cy="253916"/>
          </a:xfrm>
          <a:prstGeom prst="rect">
            <a:avLst/>
          </a:prstGeom>
          <a:noFill/>
        </p:spPr>
        <p:txBody>
          <a:bodyPr wrap="square" rtlCol="0">
            <a:spAutoFit/>
          </a:bodyPr>
          <a:lstStyle/>
          <a:p>
            <a:r>
              <a:rPr lang="en-US" sz="1050" b="1" dirty="0"/>
              <a:t> Indices Listing</a:t>
            </a:r>
          </a:p>
        </p:txBody>
      </p:sp>
      <p:sp>
        <p:nvSpPr>
          <p:cNvPr id="8" name="TextBox 7">
            <a:extLst>
              <a:ext uri="{FF2B5EF4-FFF2-40B4-BE49-F238E27FC236}">
                <a16:creationId xmlns:a16="http://schemas.microsoft.com/office/drawing/2014/main" id="{73E08AC5-25A9-B186-A47F-188AD13952DC}"/>
              </a:ext>
            </a:extLst>
          </p:cNvPr>
          <p:cNvSpPr txBox="1"/>
          <p:nvPr/>
        </p:nvSpPr>
        <p:spPr>
          <a:xfrm>
            <a:off x="2701987" y="6245718"/>
            <a:ext cx="2419108" cy="338554"/>
          </a:xfrm>
          <a:prstGeom prst="rect">
            <a:avLst/>
          </a:prstGeom>
          <a:noFill/>
        </p:spPr>
        <p:txBody>
          <a:bodyPr wrap="square" rtlCol="0">
            <a:spAutoFit/>
          </a:bodyPr>
          <a:lstStyle/>
          <a:p>
            <a:r>
              <a:rPr lang="en-US" sz="1600" b="1" dirty="0"/>
              <a:t>Test Case</a:t>
            </a:r>
          </a:p>
        </p:txBody>
      </p:sp>
      <p:pic>
        <p:nvPicPr>
          <p:cNvPr id="17" name="Picture 16" descr="A picture containing text, screenshot, font, number&#10;&#10;Description automatically generated">
            <a:extLst>
              <a:ext uri="{FF2B5EF4-FFF2-40B4-BE49-F238E27FC236}">
                <a16:creationId xmlns:a16="http://schemas.microsoft.com/office/drawing/2014/main" id="{49EC34A9-5F91-FA6A-0D40-F5863A92AC62}"/>
              </a:ext>
            </a:extLst>
          </p:cNvPr>
          <p:cNvPicPr>
            <a:picLocks noChangeAspect="1"/>
          </p:cNvPicPr>
          <p:nvPr/>
        </p:nvPicPr>
        <p:blipFill>
          <a:blip r:embed="rId2"/>
          <a:stretch>
            <a:fillRect/>
          </a:stretch>
        </p:blipFill>
        <p:spPr>
          <a:xfrm>
            <a:off x="6160161" y="3942480"/>
            <a:ext cx="4394800" cy="2406672"/>
          </a:xfrm>
          <a:prstGeom prst="rect">
            <a:avLst/>
          </a:prstGeom>
        </p:spPr>
      </p:pic>
      <p:sp>
        <p:nvSpPr>
          <p:cNvPr id="18" name="TextBox 17">
            <a:extLst>
              <a:ext uri="{FF2B5EF4-FFF2-40B4-BE49-F238E27FC236}">
                <a16:creationId xmlns:a16="http://schemas.microsoft.com/office/drawing/2014/main" id="{1ECD5A90-ED54-9277-8465-45CD742E1FE5}"/>
              </a:ext>
            </a:extLst>
          </p:cNvPr>
          <p:cNvSpPr txBox="1"/>
          <p:nvPr/>
        </p:nvSpPr>
        <p:spPr>
          <a:xfrm>
            <a:off x="1328625" y="401852"/>
            <a:ext cx="6316390" cy="3077766"/>
          </a:xfrm>
          <a:prstGeom prst="rect">
            <a:avLst/>
          </a:prstGeom>
          <a:noFill/>
        </p:spPr>
        <p:txBody>
          <a:bodyPr wrap="square" rtlCol="0">
            <a:spAutoFit/>
          </a:bodyPr>
          <a:lstStyle/>
          <a:p>
            <a:pPr rtl="0">
              <a:spcBef>
                <a:spcPts val="0"/>
              </a:spcBef>
              <a:spcAft>
                <a:spcPts val="1200"/>
              </a:spcAft>
            </a:pPr>
            <a:r>
              <a:rPr lang="en-US" sz="1200" b="0" i="0" u="none" strike="noStrike" dirty="0">
                <a:solidFill>
                  <a:schemeClr val="tx1"/>
                </a:solidFill>
                <a:effectLst/>
                <a:cs typeface="Times New Roman" panose="02020603050405020304" pitchFamily="18" charset="0"/>
              </a:rPr>
              <a:t>Rails is a Model-View-Controller framework written in Ruby. It is designed to make programming web applications easier by making assumptions about what is “best.”</a:t>
            </a:r>
            <a:endParaRPr lang="en-US" sz="1200" b="0" dirty="0">
              <a:solidFill>
                <a:schemeClr val="tx1"/>
              </a:solidFill>
              <a:effectLst/>
              <a:cs typeface="Times New Roman" panose="02020603050405020304" pitchFamily="18" charset="0"/>
            </a:endParaRPr>
          </a:p>
          <a:p>
            <a:pPr rtl="0" fontAlgn="base">
              <a:spcBef>
                <a:spcPts val="0"/>
              </a:spcBef>
              <a:spcAft>
                <a:spcPts val="1200"/>
              </a:spcAft>
              <a:buFont typeface="Arial" panose="020B0604020202020204" pitchFamily="34" charset="0"/>
              <a:buChar char="•"/>
            </a:pPr>
            <a:r>
              <a:rPr lang="en-US" sz="1200" b="0" i="0" u="none" strike="noStrike" dirty="0">
                <a:solidFill>
                  <a:schemeClr val="tx1"/>
                </a:solidFill>
                <a:effectLst/>
                <a:cs typeface="Times New Roman" panose="02020603050405020304" pitchFamily="18" charset="0"/>
              </a:rPr>
              <a:t> Example: Rails makes the assumption that you will want CRUD functionality in your HTTP controller, so it includes default functions for these actions that can be extended with specific business logic.</a:t>
            </a:r>
          </a:p>
          <a:p>
            <a:pPr rtl="0">
              <a:spcBef>
                <a:spcPts val="0"/>
              </a:spcBef>
              <a:spcAft>
                <a:spcPts val="1200"/>
              </a:spcAft>
            </a:pPr>
            <a:r>
              <a:rPr lang="en-US" sz="1200" b="0" i="0" u="none" strike="noStrike" dirty="0">
                <a:solidFill>
                  <a:schemeClr val="tx1"/>
                </a:solidFill>
                <a:effectLst/>
                <a:cs typeface="Times New Roman" panose="02020603050405020304" pitchFamily="18" charset="0"/>
              </a:rPr>
              <a:t>The Rails philosophy includes two major guiding principles:</a:t>
            </a:r>
            <a:endParaRPr lang="en-US" sz="1200" b="0" dirty="0">
              <a:solidFill>
                <a:schemeClr val="tx1"/>
              </a:solidFill>
              <a:effectLst/>
              <a:cs typeface="Times New Roman" panose="02020603050405020304" pitchFamily="18" charset="0"/>
            </a:endParaRPr>
          </a:p>
          <a:p>
            <a:pPr rtl="0" fontAlgn="base">
              <a:spcBef>
                <a:spcPts val="0"/>
              </a:spcBef>
              <a:spcAft>
                <a:spcPts val="0"/>
              </a:spcAft>
              <a:buFont typeface="+mj-lt"/>
              <a:buAutoNum type="arabicPeriod"/>
            </a:pPr>
            <a:r>
              <a:rPr lang="en-US" sz="1200" b="0" i="0" u="none" strike="noStrike" dirty="0">
                <a:solidFill>
                  <a:schemeClr val="tx1"/>
                </a:solidFill>
                <a:effectLst/>
                <a:cs typeface="Times New Roman" panose="02020603050405020304" pitchFamily="18" charset="0"/>
              </a:rPr>
              <a:t> Don't Repeat Yourself: Every piece of knowledge must have a single, unambiguous, authoritative representation within a system.</a:t>
            </a:r>
          </a:p>
          <a:p>
            <a:pPr rtl="0" fontAlgn="base">
              <a:spcBef>
                <a:spcPts val="0"/>
              </a:spcBef>
              <a:spcAft>
                <a:spcPts val="1200"/>
              </a:spcAft>
              <a:buFont typeface="+mj-lt"/>
              <a:buAutoNum type="arabicPeriod"/>
            </a:pPr>
            <a:r>
              <a:rPr lang="en-US" sz="1200" b="0" i="0" u="none" strike="noStrike" dirty="0">
                <a:solidFill>
                  <a:schemeClr val="tx1"/>
                </a:solidFill>
                <a:effectLst/>
                <a:cs typeface="Times New Roman" panose="02020603050405020304" pitchFamily="18" charset="0"/>
              </a:rPr>
              <a:t> Convention Over Configuration: Rails has opinions about the best way to do many things in a web application, and defaults to this set of conventions, rather than requiring that you specify minutiae through endless configuration files.</a:t>
            </a:r>
          </a:p>
          <a:p>
            <a:pPr algn="ctr"/>
            <a:endParaRPr lang="en-US" sz="1100" dirty="0">
              <a:solidFill>
                <a:schemeClr val="tx1"/>
              </a:solidFill>
              <a:cs typeface="Times New Roman" panose="02020603050405020304" pitchFamily="18" charset="0"/>
            </a:endParaRPr>
          </a:p>
          <a:p>
            <a:endParaRPr lang="en-US" sz="1100" dirty="0">
              <a:cs typeface="Times New Roman" panose="02020603050405020304" pitchFamily="18" charset="0"/>
            </a:endParaRPr>
          </a:p>
        </p:txBody>
      </p:sp>
      <p:pic>
        <p:nvPicPr>
          <p:cNvPr id="20" name="Picture 19" descr="A screen shot of a computer program&#10;&#10;Description automatically generated with low confidence">
            <a:extLst>
              <a:ext uri="{FF2B5EF4-FFF2-40B4-BE49-F238E27FC236}">
                <a16:creationId xmlns:a16="http://schemas.microsoft.com/office/drawing/2014/main" id="{C4FF6F8E-A5EF-9AB3-58CB-E013F72D0002}"/>
              </a:ext>
            </a:extLst>
          </p:cNvPr>
          <p:cNvPicPr>
            <a:picLocks noChangeAspect="1"/>
          </p:cNvPicPr>
          <p:nvPr/>
        </p:nvPicPr>
        <p:blipFill>
          <a:blip r:embed="rId3"/>
          <a:stretch>
            <a:fillRect/>
          </a:stretch>
        </p:blipFill>
        <p:spPr>
          <a:xfrm>
            <a:off x="1637039" y="3991744"/>
            <a:ext cx="1860189" cy="2209865"/>
          </a:xfrm>
          <a:prstGeom prst="rect">
            <a:avLst/>
          </a:prstGeom>
        </p:spPr>
      </p:pic>
      <p:pic>
        <p:nvPicPr>
          <p:cNvPr id="22" name="Picture 21" descr="A screen shot of a computer code&#10;&#10;Description automatically generated with low confidence">
            <a:extLst>
              <a:ext uri="{FF2B5EF4-FFF2-40B4-BE49-F238E27FC236}">
                <a16:creationId xmlns:a16="http://schemas.microsoft.com/office/drawing/2014/main" id="{5F9E8FE8-5986-8752-3C69-4A05AB9F3D07}"/>
              </a:ext>
            </a:extLst>
          </p:cNvPr>
          <p:cNvPicPr>
            <a:picLocks noChangeAspect="1"/>
          </p:cNvPicPr>
          <p:nvPr/>
        </p:nvPicPr>
        <p:blipFill>
          <a:blip r:embed="rId4"/>
          <a:stretch>
            <a:fillRect/>
          </a:stretch>
        </p:blipFill>
        <p:spPr>
          <a:xfrm>
            <a:off x="3497229" y="3945840"/>
            <a:ext cx="1961106" cy="2209865"/>
          </a:xfrm>
          <a:prstGeom prst="rect">
            <a:avLst/>
          </a:prstGeom>
        </p:spPr>
      </p:pic>
      <p:pic>
        <p:nvPicPr>
          <p:cNvPr id="11266" name="Picture 2" descr="Model/View/Controller Design Pattern. | Download Scientific Diagram">
            <a:extLst>
              <a:ext uri="{FF2B5EF4-FFF2-40B4-BE49-F238E27FC236}">
                <a16:creationId xmlns:a16="http://schemas.microsoft.com/office/drawing/2014/main" id="{054A59A5-041C-FDEB-2D74-894F3A069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5015" y="880454"/>
            <a:ext cx="3297874" cy="21502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54320F-DA05-0796-D86B-5ADBFC488D0D}"/>
              </a:ext>
            </a:extLst>
          </p:cNvPr>
          <p:cNvSpPr txBox="1"/>
          <p:nvPr/>
        </p:nvSpPr>
        <p:spPr>
          <a:xfrm>
            <a:off x="4508434" y="4124739"/>
            <a:ext cx="949901" cy="707886"/>
          </a:xfrm>
          <a:prstGeom prst="rect">
            <a:avLst/>
          </a:prstGeom>
          <a:noFill/>
        </p:spPr>
        <p:txBody>
          <a:bodyPr wrap="square" rtlCol="0">
            <a:spAutoFit/>
          </a:bodyPr>
          <a:lstStyle/>
          <a:p>
            <a:r>
              <a:rPr lang="en-US" sz="800" dirty="0"/>
              <a:t>More Test Cases can be found on our GitHub </a:t>
            </a:r>
            <a:r>
              <a:rPr lang="en-US" sz="800" dirty="0">
                <a:hlinkClick r:id="rId6"/>
              </a:rPr>
              <a:t>repository</a:t>
            </a:r>
            <a:endParaRPr lang="en-US" sz="800" dirty="0"/>
          </a:p>
        </p:txBody>
      </p:sp>
    </p:spTree>
    <p:extLst>
      <p:ext uri="{BB962C8B-B14F-4D97-AF65-F5344CB8AC3E}">
        <p14:creationId xmlns:p14="http://schemas.microsoft.com/office/powerpoint/2010/main" val="144289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1" name="Oval 40">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93D2691-1B96-95F3-8B8D-919A9DF46128}"/>
              </a:ext>
            </a:extLst>
          </p:cNvPr>
          <p:cNvSpPr>
            <a:spLocks noGrp="1"/>
          </p:cNvSpPr>
          <p:nvPr>
            <p:ph type="title"/>
          </p:nvPr>
        </p:nvSpPr>
        <p:spPr>
          <a:xfrm>
            <a:off x="7486648" y="768334"/>
            <a:ext cx="4025901" cy="2866405"/>
          </a:xfrm>
        </p:spPr>
        <p:txBody>
          <a:bodyPr vert="horz" lIns="91440" tIns="45720" rIns="91440" bIns="45720" rtlCol="0" anchor="t">
            <a:normAutofit/>
          </a:bodyPr>
          <a:lstStyle/>
          <a:p>
            <a:pPr>
              <a:lnSpc>
                <a:spcPct val="90000"/>
              </a:lnSpc>
            </a:pPr>
            <a:r>
              <a:rPr lang="en-US" sz="5000" dirty="0"/>
              <a:t>Domain Model Class Diagram</a:t>
            </a:r>
          </a:p>
        </p:txBody>
      </p:sp>
      <p:cxnSp>
        <p:nvCxnSpPr>
          <p:cNvPr id="49" name="Straight Connector 4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69ECE05-1D51-1326-231C-7B4AFE62841A}"/>
              </a:ext>
            </a:extLst>
          </p:cNvPr>
          <p:cNvSpPr txBox="1"/>
          <p:nvPr/>
        </p:nvSpPr>
        <p:spPr>
          <a:xfrm>
            <a:off x="7335096" y="5825500"/>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pic>
        <p:nvPicPr>
          <p:cNvPr id="8" name="Picture 7" descr="A picture containing text, diagram, screenshot, design&#10;&#10;Description automatically generated">
            <a:extLst>
              <a:ext uri="{FF2B5EF4-FFF2-40B4-BE49-F238E27FC236}">
                <a16:creationId xmlns:a16="http://schemas.microsoft.com/office/drawing/2014/main" id="{BCA7DD3A-0292-8A6C-EC46-E6530E9BD4EE}"/>
              </a:ext>
            </a:extLst>
          </p:cNvPr>
          <p:cNvPicPr>
            <a:picLocks noChangeAspect="1"/>
          </p:cNvPicPr>
          <p:nvPr/>
        </p:nvPicPr>
        <p:blipFill>
          <a:blip r:embed="rId2"/>
          <a:stretch>
            <a:fillRect/>
          </a:stretch>
        </p:blipFill>
        <p:spPr>
          <a:xfrm>
            <a:off x="0" y="-1"/>
            <a:ext cx="7102624" cy="6858001"/>
          </a:xfrm>
          <a:prstGeom prst="rect">
            <a:avLst/>
          </a:prstGeom>
        </p:spPr>
      </p:pic>
    </p:spTree>
    <p:extLst>
      <p:ext uri="{BB962C8B-B14F-4D97-AF65-F5344CB8AC3E}">
        <p14:creationId xmlns:p14="http://schemas.microsoft.com/office/powerpoint/2010/main" val="2817582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BEE5-0147-1F03-18DB-5A59B27FF45E}"/>
              </a:ext>
            </a:extLst>
          </p:cNvPr>
          <p:cNvSpPr>
            <a:spLocks noGrp="1"/>
          </p:cNvSpPr>
          <p:nvPr>
            <p:ph type="title"/>
          </p:nvPr>
        </p:nvSpPr>
        <p:spPr/>
        <p:txBody>
          <a:bodyPr/>
          <a:lstStyle/>
          <a:p>
            <a:r>
              <a:rPr lang="en-US" dirty="0"/>
              <a:t>Comet Crawler Stakeholders</a:t>
            </a:r>
          </a:p>
        </p:txBody>
      </p:sp>
      <p:sp>
        <p:nvSpPr>
          <p:cNvPr id="3" name="Content Placeholder 2">
            <a:extLst>
              <a:ext uri="{FF2B5EF4-FFF2-40B4-BE49-F238E27FC236}">
                <a16:creationId xmlns:a16="http://schemas.microsoft.com/office/drawing/2014/main" id="{482F4760-9194-C8F5-EF4C-07B5C432FD1E}"/>
              </a:ext>
            </a:extLst>
          </p:cNvPr>
          <p:cNvSpPr>
            <a:spLocks noGrp="1"/>
          </p:cNvSpPr>
          <p:nvPr>
            <p:ph idx="1"/>
          </p:nvPr>
        </p:nvSpPr>
        <p:spPr/>
        <p:txBody>
          <a:bodyPr>
            <a:normAutofit fontScale="77500" lnSpcReduction="20000"/>
          </a:bodyPr>
          <a:lstStyle/>
          <a:p>
            <a:r>
              <a:rPr lang="en-US" b="1" dirty="0"/>
              <a:t>Administrator:</a:t>
            </a:r>
            <a:r>
              <a:rPr lang="en-US" dirty="0"/>
              <a:t> Are privileged users with the ability to add, delete, and modify URL entries. In addition to this, they also manage the system filtering and purging settings.</a:t>
            </a:r>
          </a:p>
          <a:p>
            <a:r>
              <a:rPr lang="en-US" b="1" dirty="0"/>
              <a:t>Client: </a:t>
            </a:r>
            <a:r>
              <a:rPr lang="en-US" dirty="0"/>
              <a:t>Are the ultimate owner of the project. This ownership makes them the recipients of project deliverables and the resulting end product.</a:t>
            </a:r>
            <a:r>
              <a:rPr lang="en-US" dirty="0">
                <a:solidFill>
                  <a:srgbClr val="2A3140"/>
                </a:solidFill>
                <a:effectLst/>
                <a:latin typeface="Helvetica" pitchFamily="2" charset="0"/>
              </a:rPr>
              <a:t> </a:t>
            </a:r>
            <a:endParaRPr lang="en-US" dirty="0"/>
          </a:p>
          <a:p>
            <a:r>
              <a:rPr lang="en-US" b="1" dirty="0"/>
              <a:t>Sponsor: </a:t>
            </a:r>
            <a:r>
              <a:rPr lang="en-US" dirty="0"/>
              <a:t>Are the entities that pay money to promote their websites to the top of the search result list. This stakeholder is the central piece of the business model.</a:t>
            </a:r>
            <a:endParaRPr lang="en-US" b="1" dirty="0"/>
          </a:p>
          <a:p>
            <a:r>
              <a:rPr lang="en-US" b="1" dirty="0"/>
              <a:t>Search Users: </a:t>
            </a:r>
            <a:r>
              <a:rPr lang="en-US" dirty="0"/>
              <a:t>Are the individuals who interact with the Comet Crawler System. They will provide the search parameters and view the associated results. Sponsors will target these users.</a:t>
            </a:r>
            <a:endParaRPr lang="en-US" b="1" dirty="0"/>
          </a:p>
        </p:txBody>
      </p:sp>
    </p:spTree>
    <p:extLst>
      <p:ext uri="{BB962C8B-B14F-4D97-AF65-F5344CB8AC3E}">
        <p14:creationId xmlns:p14="http://schemas.microsoft.com/office/powerpoint/2010/main" val="3159824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1" name="Oval 40">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93D2691-1B96-95F3-8B8D-919A9DF46128}"/>
              </a:ext>
            </a:extLst>
          </p:cNvPr>
          <p:cNvSpPr>
            <a:spLocks noGrp="1"/>
          </p:cNvSpPr>
          <p:nvPr>
            <p:ph type="title"/>
          </p:nvPr>
        </p:nvSpPr>
        <p:spPr>
          <a:xfrm>
            <a:off x="7486648" y="768334"/>
            <a:ext cx="4025901" cy="2866405"/>
          </a:xfrm>
        </p:spPr>
        <p:txBody>
          <a:bodyPr vert="horz" lIns="91440" tIns="45720" rIns="91440" bIns="45720" rtlCol="0" anchor="t">
            <a:normAutofit fontScale="90000"/>
          </a:bodyPr>
          <a:lstStyle/>
          <a:p>
            <a:pPr>
              <a:lnSpc>
                <a:spcPct val="90000"/>
              </a:lnSpc>
            </a:pPr>
            <a:r>
              <a:rPr lang="en-US" sz="5000" dirty="0"/>
              <a:t>Stakeholder Domain Model Class Diagram:</a:t>
            </a:r>
            <a:br>
              <a:rPr lang="en-US" sz="5000" dirty="0"/>
            </a:br>
            <a:r>
              <a:rPr lang="en-US" sz="5000" dirty="0"/>
              <a:t>Client</a:t>
            </a:r>
          </a:p>
        </p:txBody>
      </p:sp>
      <p:cxnSp>
        <p:nvCxnSpPr>
          <p:cNvPr id="49" name="Straight Connector 4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69ECE05-1D51-1326-231C-7B4AFE62841A}"/>
              </a:ext>
            </a:extLst>
          </p:cNvPr>
          <p:cNvSpPr txBox="1"/>
          <p:nvPr/>
        </p:nvSpPr>
        <p:spPr>
          <a:xfrm>
            <a:off x="7335096" y="5825500"/>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pic>
        <p:nvPicPr>
          <p:cNvPr id="7" name="Picture 6" descr="A picture containing text, screenshot, diagram, rectangle&#10;&#10;Description automatically generated">
            <a:extLst>
              <a:ext uri="{FF2B5EF4-FFF2-40B4-BE49-F238E27FC236}">
                <a16:creationId xmlns:a16="http://schemas.microsoft.com/office/drawing/2014/main" id="{48637F89-8EDC-85F9-03B7-DF08E1DA8CE9}"/>
              </a:ext>
            </a:extLst>
          </p:cNvPr>
          <p:cNvPicPr>
            <a:picLocks noChangeAspect="1"/>
          </p:cNvPicPr>
          <p:nvPr/>
        </p:nvPicPr>
        <p:blipFill>
          <a:blip r:embed="rId2"/>
          <a:stretch>
            <a:fillRect/>
          </a:stretch>
        </p:blipFill>
        <p:spPr>
          <a:xfrm>
            <a:off x="2072" y="-1"/>
            <a:ext cx="7252104" cy="6857999"/>
          </a:xfrm>
          <a:prstGeom prst="rect">
            <a:avLst/>
          </a:prstGeom>
        </p:spPr>
      </p:pic>
    </p:spTree>
    <p:extLst>
      <p:ext uri="{BB962C8B-B14F-4D97-AF65-F5344CB8AC3E}">
        <p14:creationId xmlns:p14="http://schemas.microsoft.com/office/powerpoint/2010/main" val="117774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9"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4" name="Straight Connector 63">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71674C35-B65F-258E-F938-4A5BA3CCE5CF}"/>
              </a:ext>
            </a:extLst>
          </p:cNvPr>
          <p:cNvSpPr txBox="1">
            <a:spLocks/>
          </p:cNvSpPr>
          <p:nvPr/>
        </p:nvSpPr>
        <p:spPr>
          <a:xfrm>
            <a:off x="7294880" y="983304"/>
            <a:ext cx="4592320" cy="286640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en-US" sz="5000" dirty="0"/>
              <a:t>Stakeholder Class Diagram : Administrator </a:t>
            </a:r>
          </a:p>
        </p:txBody>
      </p:sp>
      <p:sp>
        <p:nvSpPr>
          <p:cNvPr id="2" name="TextBox 1">
            <a:extLst>
              <a:ext uri="{FF2B5EF4-FFF2-40B4-BE49-F238E27FC236}">
                <a16:creationId xmlns:a16="http://schemas.microsoft.com/office/drawing/2014/main" id="{D9034683-A5A5-9EE3-84B8-171F7A0081A4}"/>
              </a:ext>
            </a:extLst>
          </p:cNvPr>
          <p:cNvSpPr txBox="1"/>
          <p:nvPr/>
        </p:nvSpPr>
        <p:spPr>
          <a:xfrm>
            <a:off x="7519620" y="5956305"/>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pic>
        <p:nvPicPr>
          <p:cNvPr id="3" name="Picture 2" descr="A picture containing text, screenshot, diagram, rectangle&#10;&#10;Description automatically generated">
            <a:extLst>
              <a:ext uri="{FF2B5EF4-FFF2-40B4-BE49-F238E27FC236}">
                <a16:creationId xmlns:a16="http://schemas.microsoft.com/office/drawing/2014/main" id="{5FA7C82D-C3BB-4464-2A6A-81CFD5944B85}"/>
              </a:ext>
            </a:extLst>
          </p:cNvPr>
          <p:cNvPicPr>
            <a:picLocks noChangeAspect="1"/>
          </p:cNvPicPr>
          <p:nvPr/>
        </p:nvPicPr>
        <p:blipFill>
          <a:blip r:embed="rId2"/>
          <a:stretch>
            <a:fillRect/>
          </a:stretch>
        </p:blipFill>
        <p:spPr>
          <a:xfrm>
            <a:off x="0" y="0"/>
            <a:ext cx="6748660" cy="6858000"/>
          </a:xfrm>
          <a:prstGeom prst="rect">
            <a:avLst/>
          </a:prstGeom>
        </p:spPr>
      </p:pic>
    </p:spTree>
    <p:extLst>
      <p:ext uri="{BB962C8B-B14F-4D97-AF65-F5344CB8AC3E}">
        <p14:creationId xmlns:p14="http://schemas.microsoft.com/office/powerpoint/2010/main" val="270177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9"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4" name="Straight Connector 63">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71674C35-B65F-258E-F938-4A5BA3CCE5CF}"/>
              </a:ext>
            </a:extLst>
          </p:cNvPr>
          <p:cNvSpPr txBox="1">
            <a:spLocks/>
          </p:cNvSpPr>
          <p:nvPr/>
        </p:nvSpPr>
        <p:spPr>
          <a:xfrm>
            <a:off x="7519620" y="983304"/>
            <a:ext cx="4133560" cy="286640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en-US" sz="5000" dirty="0"/>
              <a:t>Stakeholder Class Diagram : Sponsor </a:t>
            </a:r>
          </a:p>
        </p:txBody>
      </p:sp>
      <p:sp>
        <p:nvSpPr>
          <p:cNvPr id="2" name="TextBox 1">
            <a:extLst>
              <a:ext uri="{FF2B5EF4-FFF2-40B4-BE49-F238E27FC236}">
                <a16:creationId xmlns:a16="http://schemas.microsoft.com/office/drawing/2014/main" id="{D9034683-A5A5-9EE3-84B8-171F7A0081A4}"/>
              </a:ext>
            </a:extLst>
          </p:cNvPr>
          <p:cNvSpPr txBox="1"/>
          <p:nvPr/>
        </p:nvSpPr>
        <p:spPr>
          <a:xfrm>
            <a:off x="7519620" y="5956305"/>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pic>
        <p:nvPicPr>
          <p:cNvPr id="5" name="Picture 4" descr="A picture containing text, screenshot, diagram, parallel&#10;&#10;Description automatically generated">
            <a:extLst>
              <a:ext uri="{FF2B5EF4-FFF2-40B4-BE49-F238E27FC236}">
                <a16:creationId xmlns:a16="http://schemas.microsoft.com/office/drawing/2014/main" id="{307C050E-1301-DA37-5C6D-D82EA4A35B5B}"/>
              </a:ext>
            </a:extLst>
          </p:cNvPr>
          <p:cNvPicPr>
            <a:picLocks noChangeAspect="1"/>
          </p:cNvPicPr>
          <p:nvPr/>
        </p:nvPicPr>
        <p:blipFill>
          <a:blip r:embed="rId2"/>
          <a:stretch>
            <a:fillRect/>
          </a:stretch>
        </p:blipFill>
        <p:spPr>
          <a:xfrm>
            <a:off x="-1" y="0"/>
            <a:ext cx="6748659" cy="6858000"/>
          </a:xfrm>
          <a:prstGeom prst="rect">
            <a:avLst/>
          </a:prstGeom>
        </p:spPr>
      </p:pic>
    </p:spTree>
    <p:extLst>
      <p:ext uri="{BB962C8B-B14F-4D97-AF65-F5344CB8AC3E}">
        <p14:creationId xmlns:p14="http://schemas.microsoft.com/office/powerpoint/2010/main" val="1578075737"/>
      </p:ext>
    </p:extLst>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4690</TotalTime>
  <Words>1357</Words>
  <Application>Microsoft Macintosh PowerPoint</Application>
  <PresentationFormat>Widescreen</PresentationFormat>
  <Paragraphs>133</Paragraphs>
  <Slides>22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Helvetica</vt:lpstr>
      <vt:lpstr>Lato</vt:lpstr>
      <vt:lpstr>Neue Haas Grotesk Text Pro</vt:lpstr>
      <vt:lpstr>Times</vt:lpstr>
      <vt:lpstr>PunchcardVTI</vt:lpstr>
      <vt:lpstr>Final Project: Phase 1</vt:lpstr>
      <vt:lpstr>System Overview</vt:lpstr>
      <vt:lpstr>PowerPoint Presentation</vt:lpstr>
      <vt:lpstr>PowerPoint Presentation</vt:lpstr>
      <vt:lpstr>Domain Model Class Diagram</vt:lpstr>
      <vt:lpstr>Comet Crawler Stakeholders</vt:lpstr>
      <vt:lpstr>Stakeholder Domain Model Class Diagram: Client</vt:lpstr>
      <vt:lpstr>PowerPoint Presentation</vt:lpstr>
      <vt:lpstr>PowerPoint Presentation</vt:lpstr>
      <vt:lpstr>PowerPoint Presentation</vt:lpstr>
      <vt:lpstr>Business Model Sequence Diagram </vt:lpstr>
      <vt:lpstr>Functional Requirements</vt:lpstr>
      <vt:lpstr>Non-Functional Requirements</vt:lpstr>
      <vt:lpstr>PowerPoint Presentation</vt:lpstr>
      <vt:lpstr>Use Case Template</vt:lpstr>
      <vt:lpstr>System Sequence Diagrams </vt:lpstr>
      <vt:lpstr>System Sequence Diagrams </vt:lpstr>
      <vt:lpstr>Design Sequence Diagram: Request and Response </vt:lpstr>
      <vt:lpstr>Design Sequence Diagrams </vt:lpstr>
      <vt:lpstr>Design Sequence Diagrams </vt:lpstr>
      <vt:lpstr>PowerPoint Presentation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Phase 1</dc:title>
  <dc:creator>Fatima, Areebah</dc:creator>
  <cp:lastModifiedBy>Fatima, Areebah</cp:lastModifiedBy>
  <cp:revision>70</cp:revision>
  <dcterms:created xsi:type="dcterms:W3CDTF">2023-06-14T10:09:23Z</dcterms:created>
  <dcterms:modified xsi:type="dcterms:W3CDTF">2023-08-01T12:13:09Z</dcterms:modified>
</cp:coreProperties>
</file>